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3" r:id="rId2"/>
    <p:sldId id="268" r:id="rId3"/>
    <p:sldId id="266" r:id="rId4"/>
    <p:sldId id="269" r:id="rId5"/>
    <p:sldId id="276" r:id="rId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rard Noel" initials="GN" lastIdx="0" clrIdx="0">
    <p:extLst>
      <p:ext uri="{19B8F6BF-5375-455C-9EA6-DF929625EA0E}">
        <p15:presenceInfo xmlns:p15="http://schemas.microsoft.com/office/powerpoint/2012/main" userId="S-1-5-21-241973725-109870700-5522801-259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1" autoAdjust="0"/>
    <p:restoredTop sz="94707" autoAdjust="0"/>
  </p:normalViewPr>
  <p:slideViewPr>
    <p:cSldViewPr snapToGrid="0">
      <p:cViewPr varScale="1">
        <p:scale>
          <a:sx n="114" d="100"/>
          <a:sy n="114" d="100"/>
        </p:scale>
        <p:origin x="432" y="11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BDD1169-CF57-4482-8301-8A7F89E2A8E7}" type="datetimeFigureOut">
              <a:rPr lang="en-US" smtClean="0"/>
              <a:t>3/12/2024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968999B-31E0-498B-B85C-067321B40C11}" type="slidenum">
              <a:rPr lang="en-US" smtClean="0"/>
              <a:t>‹#›</a:t>
            </a:fld>
            <a:endParaRPr lang="en-US"/>
          </a:p>
        </p:txBody>
      </p:sp>
    </p:spTree>
    <p:extLst>
      <p:ext uri="{BB962C8B-B14F-4D97-AF65-F5344CB8AC3E}">
        <p14:creationId xmlns:p14="http://schemas.microsoft.com/office/powerpoint/2010/main" val="1573271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68999B-31E0-498B-B85C-067321B40C11}" type="slidenum">
              <a:rPr lang="en-US" smtClean="0"/>
              <a:t>3</a:t>
            </a:fld>
            <a:endParaRPr lang="en-US"/>
          </a:p>
        </p:txBody>
      </p:sp>
    </p:spTree>
    <p:extLst>
      <p:ext uri="{BB962C8B-B14F-4D97-AF65-F5344CB8AC3E}">
        <p14:creationId xmlns:p14="http://schemas.microsoft.com/office/powerpoint/2010/main" val="4244678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D0EBFC7-1E8B-48D5-BA52-059BFBEC5DAF}"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04BBC-B2AB-45F1-AC64-99D35B854293}" type="slidenum">
              <a:rPr lang="en-US" smtClean="0"/>
              <a:t>‹#›</a:t>
            </a:fld>
            <a:endParaRPr lang="en-US"/>
          </a:p>
        </p:txBody>
      </p:sp>
    </p:spTree>
    <p:extLst>
      <p:ext uri="{BB962C8B-B14F-4D97-AF65-F5344CB8AC3E}">
        <p14:creationId xmlns:p14="http://schemas.microsoft.com/office/powerpoint/2010/main" val="2004368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0EBFC7-1E8B-48D5-BA52-059BFBEC5DAF}"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04BBC-B2AB-45F1-AC64-99D35B854293}" type="slidenum">
              <a:rPr lang="en-US" smtClean="0"/>
              <a:t>‹#›</a:t>
            </a:fld>
            <a:endParaRPr lang="en-US"/>
          </a:p>
        </p:txBody>
      </p:sp>
    </p:spTree>
    <p:extLst>
      <p:ext uri="{BB962C8B-B14F-4D97-AF65-F5344CB8AC3E}">
        <p14:creationId xmlns:p14="http://schemas.microsoft.com/office/powerpoint/2010/main" val="492793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0EBFC7-1E8B-48D5-BA52-059BFBEC5DAF}"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04BBC-B2AB-45F1-AC64-99D35B854293}" type="slidenum">
              <a:rPr lang="en-US" smtClean="0"/>
              <a:t>‹#›</a:t>
            </a:fld>
            <a:endParaRPr lang="en-US"/>
          </a:p>
        </p:txBody>
      </p:sp>
    </p:spTree>
    <p:extLst>
      <p:ext uri="{BB962C8B-B14F-4D97-AF65-F5344CB8AC3E}">
        <p14:creationId xmlns:p14="http://schemas.microsoft.com/office/powerpoint/2010/main" val="3476678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0EBFC7-1E8B-48D5-BA52-059BFBEC5DAF}"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04BBC-B2AB-45F1-AC64-99D35B854293}" type="slidenum">
              <a:rPr lang="en-US" smtClean="0"/>
              <a:t>‹#›</a:t>
            </a:fld>
            <a:endParaRPr lang="en-US"/>
          </a:p>
        </p:txBody>
      </p:sp>
    </p:spTree>
    <p:extLst>
      <p:ext uri="{BB962C8B-B14F-4D97-AF65-F5344CB8AC3E}">
        <p14:creationId xmlns:p14="http://schemas.microsoft.com/office/powerpoint/2010/main" val="3347590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0EBFC7-1E8B-48D5-BA52-059BFBEC5DAF}"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04BBC-B2AB-45F1-AC64-99D35B854293}" type="slidenum">
              <a:rPr lang="en-US" smtClean="0"/>
              <a:t>‹#›</a:t>
            </a:fld>
            <a:endParaRPr lang="en-US"/>
          </a:p>
        </p:txBody>
      </p:sp>
    </p:spTree>
    <p:extLst>
      <p:ext uri="{BB962C8B-B14F-4D97-AF65-F5344CB8AC3E}">
        <p14:creationId xmlns:p14="http://schemas.microsoft.com/office/powerpoint/2010/main" val="3632279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D0EBFC7-1E8B-48D5-BA52-059BFBEC5DAF}" type="datetimeFigureOut">
              <a:rPr lang="en-US" smtClean="0"/>
              <a:t>3/12/2024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04BBC-B2AB-45F1-AC64-99D35B854293}" type="slidenum">
              <a:rPr lang="en-US" smtClean="0"/>
              <a:t>‹#›</a:t>
            </a:fld>
            <a:endParaRPr lang="en-US"/>
          </a:p>
        </p:txBody>
      </p:sp>
    </p:spTree>
    <p:extLst>
      <p:ext uri="{BB962C8B-B14F-4D97-AF65-F5344CB8AC3E}">
        <p14:creationId xmlns:p14="http://schemas.microsoft.com/office/powerpoint/2010/main" val="3455316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D0EBFC7-1E8B-48D5-BA52-059BFBEC5DAF}" type="datetimeFigureOut">
              <a:rPr lang="en-US" smtClean="0"/>
              <a:t>3/12/2024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804BBC-B2AB-45F1-AC64-99D35B854293}" type="slidenum">
              <a:rPr lang="en-US" smtClean="0"/>
              <a:t>‹#›</a:t>
            </a:fld>
            <a:endParaRPr lang="en-US"/>
          </a:p>
        </p:txBody>
      </p:sp>
    </p:spTree>
    <p:extLst>
      <p:ext uri="{BB962C8B-B14F-4D97-AF65-F5344CB8AC3E}">
        <p14:creationId xmlns:p14="http://schemas.microsoft.com/office/powerpoint/2010/main" val="724802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D0EBFC7-1E8B-48D5-BA52-059BFBEC5DAF}" type="datetimeFigureOut">
              <a:rPr lang="en-US" smtClean="0"/>
              <a:t>3/12/2024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804BBC-B2AB-45F1-AC64-99D35B854293}" type="slidenum">
              <a:rPr lang="en-US" smtClean="0"/>
              <a:t>‹#›</a:t>
            </a:fld>
            <a:endParaRPr lang="en-US"/>
          </a:p>
        </p:txBody>
      </p:sp>
    </p:spTree>
    <p:extLst>
      <p:ext uri="{BB962C8B-B14F-4D97-AF65-F5344CB8AC3E}">
        <p14:creationId xmlns:p14="http://schemas.microsoft.com/office/powerpoint/2010/main" val="4022624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EBFC7-1E8B-48D5-BA52-059BFBEC5DAF}" type="datetimeFigureOut">
              <a:rPr lang="en-US" smtClean="0"/>
              <a:t>3/12/2024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804BBC-B2AB-45F1-AC64-99D35B854293}" type="slidenum">
              <a:rPr lang="en-US" smtClean="0"/>
              <a:t>‹#›</a:t>
            </a:fld>
            <a:endParaRPr lang="en-US"/>
          </a:p>
        </p:txBody>
      </p:sp>
    </p:spTree>
    <p:extLst>
      <p:ext uri="{BB962C8B-B14F-4D97-AF65-F5344CB8AC3E}">
        <p14:creationId xmlns:p14="http://schemas.microsoft.com/office/powerpoint/2010/main" val="2181488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0EBFC7-1E8B-48D5-BA52-059BFBEC5DAF}" type="datetimeFigureOut">
              <a:rPr lang="en-US" smtClean="0"/>
              <a:t>3/12/2024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04BBC-B2AB-45F1-AC64-99D35B854293}" type="slidenum">
              <a:rPr lang="en-US" smtClean="0"/>
              <a:t>‹#›</a:t>
            </a:fld>
            <a:endParaRPr lang="en-US"/>
          </a:p>
        </p:txBody>
      </p:sp>
    </p:spTree>
    <p:extLst>
      <p:ext uri="{BB962C8B-B14F-4D97-AF65-F5344CB8AC3E}">
        <p14:creationId xmlns:p14="http://schemas.microsoft.com/office/powerpoint/2010/main" val="2020692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0EBFC7-1E8B-48D5-BA52-059BFBEC5DAF}" type="datetimeFigureOut">
              <a:rPr lang="en-US" smtClean="0"/>
              <a:t>3/12/2024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04BBC-B2AB-45F1-AC64-99D35B854293}" type="slidenum">
              <a:rPr lang="en-US" smtClean="0"/>
              <a:t>‹#›</a:t>
            </a:fld>
            <a:endParaRPr lang="en-US"/>
          </a:p>
        </p:txBody>
      </p:sp>
    </p:spTree>
    <p:extLst>
      <p:ext uri="{BB962C8B-B14F-4D97-AF65-F5344CB8AC3E}">
        <p14:creationId xmlns:p14="http://schemas.microsoft.com/office/powerpoint/2010/main" val="1930853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0EBFC7-1E8B-48D5-BA52-059BFBEC5DAF}" type="datetimeFigureOut">
              <a:rPr lang="en-US" smtClean="0"/>
              <a:t>3/12/2024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804BBC-B2AB-45F1-AC64-99D35B854293}" type="slidenum">
              <a:rPr lang="en-US" smtClean="0"/>
              <a:t>‹#›</a:t>
            </a:fld>
            <a:endParaRPr lang="en-US"/>
          </a:p>
        </p:txBody>
      </p:sp>
    </p:spTree>
    <p:extLst>
      <p:ext uri="{BB962C8B-B14F-4D97-AF65-F5344CB8AC3E}">
        <p14:creationId xmlns:p14="http://schemas.microsoft.com/office/powerpoint/2010/main" val="4259558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25">
          <a:fgClr>
            <a:srgbClr val="FFFF00"/>
          </a:fgClr>
          <a:bgClr>
            <a:schemeClr val="bg1"/>
          </a:bgClr>
        </a:pattFill>
        <a:effectLst/>
      </p:bgPr>
    </p:bg>
    <p:spTree>
      <p:nvGrpSpPr>
        <p:cNvPr id="1" name=""/>
        <p:cNvGrpSpPr/>
        <p:nvPr/>
      </p:nvGrpSpPr>
      <p:grpSpPr>
        <a:xfrm>
          <a:off x="0" y="0"/>
          <a:ext cx="0" cy="0"/>
          <a:chOff x="0" y="0"/>
          <a:chExt cx="0" cy="0"/>
        </a:xfrm>
      </p:grpSpPr>
      <p:sp>
        <p:nvSpPr>
          <p:cNvPr id="4" name="Rectangle 3"/>
          <p:cNvSpPr/>
          <p:nvPr/>
        </p:nvSpPr>
        <p:spPr>
          <a:xfrm>
            <a:off x="1004529" y="98306"/>
            <a:ext cx="10590244" cy="5355312"/>
          </a:xfrm>
          <a:prstGeom prst="rect">
            <a:avLst/>
          </a:prstGeom>
        </p:spPr>
        <p:txBody>
          <a:bodyPr wrap="square">
            <a:spAutoFit/>
          </a:bodyPr>
          <a:lstStyle/>
          <a:p>
            <a:pPr algn="r"/>
            <a:endParaRPr lang="en-US" b="1" dirty="0">
              <a:latin typeface="Arial" panose="020B0604020202020204" pitchFamily="34" charset="0"/>
              <a:ea typeface="Times New Roman" panose="02020603050405020304" pitchFamily="18" charset="0"/>
            </a:endParaRPr>
          </a:p>
          <a:p>
            <a:pPr algn="r"/>
            <a:endParaRPr lang="en-US" b="1" dirty="0">
              <a:latin typeface="Arial" panose="020B0604020202020204" pitchFamily="34" charset="0"/>
              <a:ea typeface="Times New Roman" panose="02020603050405020304" pitchFamily="18" charset="0"/>
            </a:endParaRPr>
          </a:p>
          <a:p>
            <a:pPr algn="ctr"/>
            <a:r>
              <a:rPr lang="en-US" sz="3200" b="1" dirty="0">
                <a:solidFill>
                  <a:srgbClr val="00B050"/>
                </a:solidFill>
                <a:latin typeface="Arial Black" panose="020B0A04020102020204" pitchFamily="34" charset="0"/>
                <a:ea typeface="Times New Roman" panose="02020603050405020304" pitchFamily="18" charset="0"/>
              </a:rPr>
              <a:t>North Reading Zoning</a:t>
            </a:r>
          </a:p>
          <a:p>
            <a:pPr algn="r"/>
            <a:endParaRPr lang="en-US" sz="3200" b="1" dirty="0">
              <a:solidFill>
                <a:srgbClr val="00B050"/>
              </a:solidFill>
              <a:latin typeface="Arial Black" panose="020B0A04020102020204" pitchFamily="34" charset="0"/>
              <a:ea typeface="Times New Roman" panose="02020603050405020304" pitchFamily="18" charset="0"/>
            </a:endParaRPr>
          </a:p>
          <a:p>
            <a:pPr algn="ctr"/>
            <a:r>
              <a:rPr lang="en-US" sz="3200" b="1" dirty="0">
                <a:solidFill>
                  <a:srgbClr val="00B050"/>
                </a:solidFill>
                <a:latin typeface="Arial Black" panose="020B0A04020102020204" pitchFamily="34" charset="0"/>
                <a:ea typeface="Times New Roman" panose="02020603050405020304" pitchFamily="18" charset="0"/>
              </a:rPr>
              <a:t>Select Board Presentation</a:t>
            </a:r>
          </a:p>
          <a:p>
            <a:pPr algn="r"/>
            <a:endParaRPr lang="en-US" b="1" dirty="0">
              <a:solidFill>
                <a:srgbClr val="00B050"/>
              </a:solidFill>
              <a:latin typeface="Arial Black" panose="020B0A04020102020204" pitchFamily="34" charset="0"/>
              <a:ea typeface="Times New Roman" panose="02020603050405020304" pitchFamily="18" charset="0"/>
            </a:endParaRPr>
          </a:p>
          <a:p>
            <a:pPr algn="r"/>
            <a:endParaRPr lang="en-US" b="1" dirty="0">
              <a:solidFill>
                <a:srgbClr val="00B050"/>
              </a:solidFill>
              <a:latin typeface="Arial Black" panose="020B0A04020102020204" pitchFamily="34" charset="0"/>
              <a:ea typeface="Times New Roman" panose="02020603050405020304" pitchFamily="18" charset="0"/>
            </a:endParaRPr>
          </a:p>
          <a:p>
            <a:pPr algn="r"/>
            <a:endParaRPr lang="en-US" b="1" dirty="0">
              <a:solidFill>
                <a:srgbClr val="00B050"/>
              </a:solidFill>
              <a:latin typeface="Arial Black" panose="020B0A04020102020204" pitchFamily="34" charset="0"/>
              <a:ea typeface="Times New Roman" panose="02020603050405020304" pitchFamily="18" charset="0"/>
            </a:endParaRPr>
          </a:p>
          <a:p>
            <a:pPr algn="r"/>
            <a:endParaRPr lang="en-US" b="1" dirty="0">
              <a:solidFill>
                <a:srgbClr val="00B050"/>
              </a:solidFill>
              <a:latin typeface="Arial Black" panose="020B0A04020102020204" pitchFamily="34" charset="0"/>
              <a:ea typeface="Times New Roman" panose="02020603050405020304" pitchFamily="18" charset="0"/>
            </a:endParaRPr>
          </a:p>
          <a:p>
            <a:pPr algn="r"/>
            <a:endParaRPr lang="en-US" b="1" dirty="0">
              <a:solidFill>
                <a:srgbClr val="00B050"/>
              </a:solidFill>
              <a:latin typeface="Arial Black" panose="020B0A04020102020204" pitchFamily="34" charset="0"/>
              <a:ea typeface="Times New Roman" panose="02020603050405020304" pitchFamily="18" charset="0"/>
            </a:endParaRPr>
          </a:p>
          <a:p>
            <a:pPr algn="r"/>
            <a:endParaRPr lang="en-US" b="1" dirty="0">
              <a:solidFill>
                <a:srgbClr val="00B050"/>
              </a:solidFill>
              <a:latin typeface="Arial Black" panose="020B0A04020102020204" pitchFamily="34" charset="0"/>
              <a:ea typeface="Times New Roman" panose="02020603050405020304" pitchFamily="18" charset="0"/>
            </a:endParaRPr>
          </a:p>
          <a:p>
            <a:pPr algn="r"/>
            <a:endParaRPr lang="en-US" b="1" dirty="0">
              <a:solidFill>
                <a:srgbClr val="00B050"/>
              </a:solidFill>
              <a:latin typeface="Arial Black" panose="020B0A04020102020204" pitchFamily="34" charset="0"/>
              <a:ea typeface="Times New Roman" panose="02020603050405020304" pitchFamily="18" charset="0"/>
            </a:endParaRPr>
          </a:p>
          <a:p>
            <a:pPr algn="r"/>
            <a:endParaRPr lang="en-US" b="1" dirty="0">
              <a:solidFill>
                <a:srgbClr val="00B050"/>
              </a:solidFill>
              <a:latin typeface="Arial Black" panose="020B0A04020102020204" pitchFamily="34" charset="0"/>
              <a:ea typeface="Times New Roman" panose="02020603050405020304" pitchFamily="18" charset="0"/>
            </a:endParaRPr>
          </a:p>
          <a:p>
            <a:pPr algn="r"/>
            <a:endParaRPr lang="en-US" b="1" dirty="0">
              <a:solidFill>
                <a:srgbClr val="00B050"/>
              </a:solidFill>
              <a:latin typeface="Arial Black" panose="020B0A04020102020204" pitchFamily="34" charset="0"/>
              <a:ea typeface="Times New Roman" panose="02020603050405020304" pitchFamily="18" charset="0"/>
            </a:endParaRPr>
          </a:p>
          <a:p>
            <a:pPr algn="r"/>
            <a:r>
              <a:rPr lang="en-US" b="1" dirty="0">
                <a:solidFill>
                  <a:srgbClr val="00B050"/>
                </a:solidFill>
                <a:latin typeface="Arial Black" panose="020B0A04020102020204" pitchFamily="34" charset="0"/>
                <a:ea typeface="Times New Roman" panose="02020603050405020304" pitchFamily="18" charset="0"/>
              </a:rPr>
              <a:t>March 18, 2024</a:t>
            </a:r>
          </a:p>
          <a:p>
            <a:pPr algn="r"/>
            <a:r>
              <a:rPr lang="en-US" b="1" dirty="0">
                <a:solidFill>
                  <a:srgbClr val="00B050"/>
                </a:solidFill>
                <a:latin typeface="Arial Black" panose="020B0A04020102020204" pitchFamily="34" charset="0"/>
                <a:ea typeface="Times New Roman" panose="02020603050405020304" pitchFamily="18" charset="0"/>
              </a:rPr>
              <a:t>Building Commissioner, Gerry Noel</a:t>
            </a:r>
            <a:endParaRPr lang="en-US" dirty="0">
              <a:solidFill>
                <a:srgbClr val="00B050"/>
              </a:solidFill>
              <a:latin typeface="Arial Black" panose="020B0A04020102020204" pitchFamily="34" charset="0"/>
              <a:ea typeface="Times New Roman" panose="02020603050405020304" pitchFamily="18" charset="0"/>
            </a:endParaRPr>
          </a:p>
          <a:p>
            <a:pPr algn="just"/>
            <a:r>
              <a:rPr lang="en-US" sz="1200" dirty="0">
                <a:solidFill>
                  <a:schemeClr val="accent6">
                    <a:lumMod val="75000"/>
                  </a:schemeClr>
                </a:solidFill>
                <a:latin typeface="Arial" panose="020B0604020202020204" pitchFamily="34" charset="0"/>
                <a:ea typeface="Times New Roman" panose="02020603050405020304" pitchFamily="18" charset="0"/>
              </a:rPr>
              <a:t> </a:t>
            </a:r>
            <a:endParaRPr lang="en-US" sz="1200" dirty="0">
              <a:solidFill>
                <a:schemeClr val="accent6">
                  <a:lumMod val="75000"/>
                </a:schemeClr>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16425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25">
          <a:fgClr>
            <a:srgbClr val="FFFF00"/>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83874" y="307110"/>
            <a:ext cx="8361362" cy="2098675"/>
          </a:xfrm>
        </p:spPr>
        <p:txBody>
          <a:bodyPr/>
          <a:lstStyle/>
          <a:p>
            <a:pPr algn="ctr"/>
            <a:r>
              <a:rPr lang="en-US" sz="2800" dirty="0">
                <a:solidFill>
                  <a:srgbClr val="00B050"/>
                </a:solidFill>
                <a:latin typeface="Arial Black" panose="020B0A04020102020204" pitchFamily="34" charset="0"/>
              </a:rPr>
              <a:t>Presentation Overview</a:t>
            </a:r>
          </a:p>
        </p:txBody>
      </p:sp>
      <p:sp>
        <p:nvSpPr>
          <p:cNvPr id="3" name="Subtitle 2"/>
          <p:cNvSpPr>
            <a:spLocks noGrp="1"/>
          </p:cNvSpPr>
          <p:nvPr>
            <p:ph type="subTitle" idx="4294967295"/>
          </p:nvPr>
        </p:nvSpPr>
        <p:spPr>
          <a:xfrm>
            <a:off x="2133600" y="1958975"/>
            <a:ext cx="10058400" cy="1550344"/>
          </a:xfrm>
          <a:ln>
            <a:noFill/>
          </a:ln>
        </p:spPr>
        <p:txBody>
          <a:bodyPr/>
          <a:lstStyle/>
          <a:p>
            <a:pPr marL="342900" indent="-342900">
              <a:buFont typeface="Wingdings" panose="05000000000000000000" pitchFamily="2" charset="2"/>
              <a:buChar char="q"/>
            </a:pPr>
            <a:r>
              <a:rPr lang="en-US" dirty="0">
                <a:solidFill>
                  <a:srgbClr val="00B050"/>
                </a:solidFill>
              </a:rPr>
              <a:t>Zoning Board of Appeal Mission</a:t>
            </a:r>
          </a:p>
          <a:p>
            <a:pPr marL="342900" indent="-342900">
              <a:buFont typeface="Wingdings" panose="05000000000000000000" pitchFamily="2" charset="2"/>
              <a:buChar char="q"/>
            </a:pPr>
            <a:r>
              <a:rPr lang="en-US" dirty="0">
                <a:solidFill>
                  <a:srgbClr val="00B050"/>
                </a:solidFill>
              </a:rPr>
              <a:t>Notable Achievements</a:t>
            </a:r>
          </a:p>
          <a:p>
            <a:pPr marL="0" indent="0">
              <a:buNone/>
            </a:pPr>
            <a:endParaRPr lang="en-US" dirty="0">
              <a:solidFill>
                <a:srgbClr val="00B050"/>
              </a:solidFill>
            </a:endParaRPr>
          </a:p>
          <a:p>
            <a:endParaRPr lang="en-US" dirty="0"/>
          </a:p>
        </p:txBody>
      </p:sp>
    </p:spTree>
    <p:extLst>
      <p:ext uri="{BB962C8B-B14F-4D97-AF65-F5344CB8AC3E}">
        <p14:creationId xmlns:p14="http://schemas.microsoft.com/office/powerpoint/2010/main" val="159766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pct25">
          <a:fgClr>
            <a:srgbClr val="FFFF00"/>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133600" y="287338"/>
            <a:ext cx="10058400" cy="1449387"/>
          </a:xfrm>
        </p:spPr>
        <p:txBody>
          <a:bodyPr/>
          <a:lstStyle/>
          <a:p>
            <a:r>
              <a:rPr lang="en-US" dirty="0">
                <a:solidFill>
                  <a:srgbClr val="00B050"/>
                </a:solidFill>
              </a:rPr>
              <a:t>Zoning Board of Appeals Mission</a:t>
            </a:r>
          </a:p>
        </p:txBody>
      </p:sp>
      <p:sp>
        <p:nvSpPr>
          <p:cNvPr id="3" name="Content Placeholder 2"/>
          <p:cNvSpPr>
            <a:spLocks noGrp="1"/>
          </p:cNvSpPr>
          <p:nvPr>
            <p:ph idx="4294967295"/>
          </p:nvPr>
        </p:nvSpPr>
        <p:spPr>
          <a:xfrm>
            <a:off x="1219200" y="1736725"/>
            <a:ext cx="10058400" cy="2324529"/>
          </a:xfrm>
        </p:spPr>
        <p:txBody>
          <a:bodyPr>
            <a:normAutofit/>
          </a:bodyPr>
          <a:lstStyle/>
          <a:p>
            <a:r>
              <a:rPr lang="en-US" sz="1800" b="1" dirty="0">
                <a:solidFill>
                  <a:srgbClr val="00B050"/>
                </a:solidFill>
                <a:latin typeface="+mj-lt"/>
              </a:rPr>
              <a:t>The Zoning Board of Appeals, considers appeals of the building official, special permits and variances that may impact the residents of the Town. Their efforts and decisions aid in the wellbeing of the neighborhoods and business district. They will always try to promote safety and welfare of the people of the Town and protect the public health to all those that live or are just passing through. </a:t>
            </a:r>
            <a:endParaRPr lang="en-US" sz="1800" b="1" dirty="0">
              <a:solidFill>
                <a:srgbClr val="00B050"/>
              </a:solidFill>
              <a:latin typeface="+mj-lt"/>
              <a:ea typeface="Times New Roman" panose="02020603050405020304" pitchFamily="18" charset="0"/>
              <a:cs typeface="Calibri" panose="020F0502020204030204" pitchFamily="34" charset="0"/>
            </a:endParaRPr>
          </a:p>
          <a:p>
            <a:pPr marL="0" indent="0">
              <a:buNone/>
            </a:pPr>
            <a:endParaRPr lang="en-US" sz="1800" b="1" dirty="0">
              <a:solidFill>
                <a:srgbClr val="00B050"/>
              </a:solidFill>
              <a:latin typeface="+mj-lt"/>
              <a:ea typeface="Times New Roman" panose="02020603050405020304" pitchFamily="18" charset="0"/>
              <a:cs typeface="Calibri" panose="020F0502020204030204" pitchFamily="34" charset="0"/>
            </a:endParaRPr>
          </a:p>
          <a:p>
            <a:pPr marL="0" indent="0">
              <a:buNone/>
            </a:pPr>
            <a:endParaRPr lang="en-US" sz="1800" b="1" dirty="0">
              <a:solidFill>
                <a:srgbClr val="00B050"/>
              </a:solidFill>
              <a:latin typeface="+mj-lt"/>
              <a:ea typeface="Times New Roman" panose="02020603050405020304" pitchFamily="18" charset="0"/>
              <a:cs typeface="Calibri" panose="020F0502020204030204" pitchFamily="34" charset="0"/>
            </a:endParaRPr>
          </a:p>
          <a:p>
            <a:pPr marL="0" indent="0">
              <a:buNone/>
            </a:pPr>
            <a:endParaRPr lang="en-US" sz="1800" b="1" dirty="0">
              <a:latin typeface="+mj-lt"/>
            </a:endParaRPr>
          </a:p>
        </p:txBody>
      </p:sp>
    </p:spTree>
    <p:extLst>
      <p:ext uri="{BB962C8B-B14F-4D97-AF65-F5344CB8AC3E}">
        <p14:creationId xmlns:p14="http://schemas.microsoft.com/office/powerpoint/2010/main" val="605109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pct25">
          <a:fgClr>
            <a:srgbClr val="FFFF00"/>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66618" y="98152"/>
            <a:ext cx="11508509" cy="1449387"/>
          </a:xfrm>
        </p:spPr>
        <p:txBody>
          <a:bodyPr>
            <a:normAutofit/>
          </a:bodyPr>
          <a:lstStyle/>
          <a:p>
            <a:pPr algn="ctr"/>
            <a:r>
              <a:rPr lang="en-US" sz="4000" b="1" dirty="0">
                <a:solidFill>
                  <a:srgbClr val="00B050"/>
                </a:solidFill>
              </a:rPr>
              <a:t>Notable Achievements in 2023</a:t>
            </a:r>
          </a:p>
        </p:txBody>
      </p:sp>
      <p:sp>
        <p:nvSpPr>
          <p:cNvPr id="3" name="Content Placeholder 2"/>
          <p:cNvSpPr>
            <a:spLocks noGrp="1"/>
          </p:cNvSpPr>
          <p:nvPr>
            <p:ph idx="4294967295"/>
          </p:nvPr>
        </p:nvSpPr>
        <p:spPr>
          <a:xfrm>
            <a:off x="766617" y="1547539"/>
            <a:ext cx="10977969" cy="4324755"/>
          </a:xfrm>
        </p:spPr>
        <p:txBody>
          <a:bodyPr>
            <a:normAutofit/>
          </a:bodyPr>
          <a:lstStyle/>
          <a:p>
            <a:pPr marL="0" indent="0">
              <a:buNone/>
            </a:pPr>
            <a:endParaRPr lang="en-US" sz="1800" dirty="0">
              <a:solidFill>
                <a:srgbClr val="00B050"/>
              </a:solidFill>
              <a:latin typeface="+mj-lt"/>
            </a:endParaRPr>
          </a:p>
          <a:p>
            <a:pPr>
              <a:buFont typeface="Wingdings" panose="05000000000000000000" pitchFamily="2" charset="2"/>
              <a:buChar char="q"/>
            </a:pPr>
            <a:r>
              <a:rPr lang="en-US" sz="1800" dirty="0">
                <a:solidFill>
                  <a:srgbClr val="00B050"/>
                </a:solidFill>
                <a:latin typeface="+mj-lt"/>
              </a:rPr>
              <a:t> </a:t>
            </a:r>
            <a:r>
              <a:rPr lang="en-US" sz="1800" b="1" dirty="0">
                <a:solidFill>
                  <a:srgbClr val="00B050"/>
                </a:solidFill>
                <a:latin typeface="+mj-lt"/>
              </a:rPr>
              <a:t>The Board reviewed twenty-three (23) applications as follows: </a:t>
            </a:r>
          </a:p>
          <a:p>
            <a:pPr lvl="1"/>
            <a:r>
              <a:rPr lang="en-US" sz="1600" b="1" dirty="0">
                <a:solidFill>
                  <a:srgbClr val="00B050"/>
                </a:solidFill>
                <a:latin typeface="+mj-lt"/>
              </a:rPr>
              <a:t>Four (4) Home Occupations </a:t>
            </a:r>
          </a:p>
          <a:p>
            <a:pPr lvl="1"/>
            <a:r>
              <a:rPr lang="en-US" sz="1600" b="1" dirty="0">
                <a:solidFill>
                  <a:srgbClr val="00B050"/>
                </a:solidFill>
                <a:latin typeface="+mj-lt"/>
              </a:rPr>
              <a:t>Six (6) special permits </a:t>
            </a:r>
          </a:p>
          <a:p>
            <a:pPr lvl="1"/>
            <a:r>
              <a:rPr lang="en-US" sz="1600" b="1" dirty="0">
                <a:solidFill>
                  <a:srgbClr val="00B050"/>
                </a:solidFill>
                <a:latin typeface="+mj-lt"/>
              </a:rPr>
              <a:t>Four (4) special use permits </a:t>
            </a:r>
          </a:p>
          <a:p>
            <a:pPr lvl="1"/>
            <a:r>
              <a:rPr lang="en-US" sz="1600" b="1" dirty="0">
                <a:solidFill>
                  <a:srgbClr val="00B050"/>
                </a:solidFill>
                <a:latin typeface="+mj-lt"/>
              </a:rPr>
              <a:t>Two (2) appeals of the Building Inspector </a:t>
            </a:r>
          </a:p>
          <a:p>
            <a:pPr lvl="1"/>
            <a:r>
              <a:rPr lang="en-US" sz="1600" b="1" dirty="0">
                <a:solidFill>
                  <a:srgbClr val="00B050"/>
                </a:solidFill>
                <a:latin typeface="+mj-lt"/>
              </a:rPr>
              <a:t>Six (6) Variances. </a:t>
            </a:r>
          </a:p>
          <a:p>
            <a:pPr>
              <a:buFont typeface="Wingdings" panose="05000000000000000000" pitchFamily="2" charset="2"/>
              <a:buChar char="q"/>
            </a:pPr>
            <a:r>
              <a:rPr lang="en-US" sz="1800" b="1" dirty="0">
                <a:solidFill>
                  <a:srgbClr val="00B050"/>
                </a:solidFill>
                <a:latin typeface="+mj-lt"/>
              </a:rPr>
              <a:t> Resolved the negative revenue by increasing fees and leaving the responsibility of required advertising on the      applicant. </a:t>
            </a:r>
          </a:p>
          <a:p>
            <a:pPr>
              <a:buFont typeface="Wingdings" panose="05000000000000000000" pitchFamily="2" charset="2"/>
              <a:buChar char="q"/>
            </a:pPr>
            <a:r>
              <a:rPr lang="en-US" sz="1800" b="1" dirty="0">
                <a:solidFill>
                  <a:srgbClr val="00B050"/>
                </a:solidFill>
                <a:latin typeface="+mj-lt"/>
              </a:rPr>
              <a:t>Continue to sustain online applications for applicants filing with the ZBA. </a:t>
            </a:r>
          </a:p>
          <a:p>
            <a:pPr marL="0" indent="0">
              <a:buNone/>
            </a:pPr>
            <a:endParaRPr lang="en-US" sz="1800" b="1" dirty="0">
              <a:solidFill>
                <a:srgbClr val="00B050"/>
              </a:solidFill>
              <a:latin typeface="+mj-lt"/>
            </a:endParaRPr>
          </a:p>
          <a:p>
            <a:pPr>
              <a:buFont typeface="Wingdings" panose="05000000000000000000" pitchFamily="2" charset="2"/>
              <a:buChar char="q"/>
            </a:pPr>
            <a:endParaRPr lang="en-US" sz="1800" b="1" dirty="0">
              <a:solidFill>
                <a:srgbClr val="00B050"/>
              </a:solidFill>
              <a:latin typeface="+mj-lt"/>
            </a:endParaRPr>
          </a:p>
          <a:p>
            <a:pPr>
              <a:buFont typeface="Wingdings" panose="05000000000000000000" pitchFamily="2" charset="2"/>
              <a:buChar char="q"/>
            </a:pPr>
            <a:endParaRPr lang="en-US" sz="1800" dirty="0">
              <a:latin typeface="+mj-lt"/>
            </a:endParaRPr>
          </a:p>
          <a:p>
            <a:pPr>
              <a:buFont typeface="Wingdings" panose="05000000000000000000" pitchFamily="2" charset="2"/>
              <a:buChar char="q"/>
            </a:pPr>
            <a:endParaRPr lang="en-US" sz="1800" dirty="0">
              <a:latin typeface="+mj-lt"/>
            </a:endParaRPr>
          </a:p>
          <a:p>
            <a:pPr>
              <a:buFont typeface="Wingdings" panose="05000000000000000000" pitchFamily="2" charset="2"/>
              <a:buChar char="q"/>
            </a:pPr>
            <a:endParaRPr lang="en-US" sz="1800" dirty="0">
              <a:latin typeface="+mj-lt"/>
            </a:endParaRPr>
          </a:p>
        </p:txBody>
      </p:sp>
    </p:spTree>
    <p:extLst>
      <p:ext uri="{BB962C8B-B14F-4D97-AF65-F5344CB8AC3E}">
        <p14:creationId xmlns:p14="http://schemas.microsoft.com/office/powerpoint/2010/main" val="135368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pattFill prst="pct25">
          <a:fgClr>
            <a:srgbClr val="FFFF00"/>
          </a:fgClr>
          <a:bgClr>
            <a:schemeClr val="bg1"/>
          </a:bgClr>
        </a:pattFill>
        <a:effectLst/>
      </p:bgPr>
    </p:bg>
    <p:spTree>
      <p:nvGrpSpPr>
        <p:cNvPr id="1" name=""/>
        <p:cNvGrpSpPr/>
        <p:nvPr/>
      </p:nvGrpSpPr>
      <p:grpSpPr>
        <a:xfrm>
          <a:off x="0" y="0"/>
          <a:ext cx="0" cy="0"/>
          <a:chOff x="0" y="0"/>
          <a:chExt cx="0" cy="0"/>
        </a:xfrm>
      </p:grpSpPr>
      <p:sp>
        <p:nvSpPr>
          <p:cNvPr id="3" name="TextBox 2"/>
          <p:cNvSpPr txBox="1"/>
          <p:nvPr/>
        </p:nvSpPr>
        <p:spPr>
          <a:xfrm>
            <a:off x="3554286" y="883994"/>
            <a:ext cx="3900196" cy="523220"/>
          </a:xfrm>
          <a:prstGeom prst="rect">
            <a:avLst/>
          </a:prstGeom>
          <a:noFill/>
        </p:spPr>
        <p:txBody>
          <a:bodyPr wrap="square" rtlCol="0">
            <a:spAutoFit/>
          </a:bodyPr>
          <a:lstStyle/>
          <a:p>
            <a:pPr algn="ctr"/>
            <a:r>
              <a:rPr lang="en-US" sz="2800" u="sng" dirty="0">
                <a:solidFill>
                  <a:srgbClr val="00B050"/>
                </a:solidFill>
              </a:rPr>
              <a:t>Budget Statement </a:t>
            </a:r>
          </a:p>
        </p:txBody>
      </p:sp>
      <p:graphicFrame>
        <p:nvGraphicFramePr>
          <p:cNvPr id="5" name="Table 4"/>
          <p:cNvGraphicFramePr>
            <a:graphicFrameLocks noGrp="1"/>
          </p:cNvGraphicFramePr>
          <p:nvPr>
            <p:extLst>
              <p:ext uri="{D42A27DB-BD31-4B8C-83A1-F6EECF244321}">
                <p14:modId xmlns:p14="http://schemas.microsoft.com/office/powerpoint/2010/main" val="3870247621"/>
              </p:ext>
            </p:extLst>
          </p:nvPr>
        </p:nvGraphicFramePr>
        <p:xfrm>
          <a:off x="1004711" y="1679707"/>
          <a:ext cx="9956800" cy="773854"/>
        </p:xfrm>
        <a:graphic>
          <a:graphicData uri="http://schemas.openxmlformats.org/drawingml/2006/table">
            <a:tbl>
              <a:tblPr firstRow="1" firstCol="1" bandRow="1"/>
              <a:tblGrid>
                <a:gridCol w="3245967">
                  <a:extLst>
                    <a:ext uri="{9D8B030D-6E8A-4147-A177-3AD203B41FA5}">
                      <a16:colId xmlns:a16="http://schemas.microsoft.com/office/drawing/2014/main" val="20000"/>
                    </a:ext>
                  </a:extLst>
                </a:gridCol>
                <a:gridCol w="2985706">
                  <a:extLst>
                    <a:ext uri="{9D8B030D-6E8A-4147-A177-3AD203B41FA5}">
                      <a16:colId xmlns:a16="http://schemas.microsoft.com/office/drawing/2014/main" val="20001"/>
                    </a:ext>
                  </a:extLst>
                </a:gridCol>
                <a:gridCol w="3725127">
                  <a:extLst>
                    <a:ext uri="{9D8B030D-6E8A-4147-A177-3AD203B41FA5}">
                      <a16:colId xmlns:a16="http://schemas.microsoft.com/office/drawing/2014/main" val="20002"/>
                    </a:ext>
                  </a:extLst>
                </a:gridCol>
              </a:tblGrid>
              <a:tr h="268134">
                <a:tc>
                  <a:txBody>
                    <a:bodyPr/>
                    <a:lstStyle/>
                    <a:p>
                      <a:pPr marL="0" marR="0" algn="ctr">
                        <a:spcBef>
                          <a:spcPts val="0"/>
                        </a:spcBef>
                        <a:spcAft>
                          <a:spcPts val="0"/>
                        </a:spcAft>
                      </a:pPr>
                      <a:r>
                        <a:rPr lang="en-US" sz="1200" b="1" dirty="0">
                          <a:solidFill>
                            <a:srgbClr val="00B050"/>
                          </a:solidFill>
                          <a:effectLst/>
                          <a:latin typeface="Calibri" panose="020F0502020204030204" pitchFamily="34" charset="0"/>
                          <a:ea typeface="Times New Roman" panose="02020603050405020304" pitchFamily="18" charset="0"/>
                        </a:rPr>
                        <a:t>Line Item</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solidFill>
                            <a:srgbClr val="00B050"/>
                          </a:solidFill>
                          <a:effectLst/>
                          <a:latin typeface="Calibri" panose="020F0502020204030204" pitchFamily="34" charset="0"/>
                          <a:ea typeface="Times New Roman" panose="02020603050405020304" pitchFamily="18" charset="0"/>
                        </a:rPr>
                        <a:t>Increase/Decrease </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solidFill>
                            <a:srgbClr val="00B050"/>
                          </a:solidFill>
                          <a:effectLst/>
                          <a:latin typeface="Calibri" panose="020F0502020204030204" pitchFamily="34" charset="0"/>
                          <a:ea typeface="Times New Roman" panose="02020603050405020304" pitchFamily="18" charset="0"/>
                        </a:rPr>
                        <a:t>Reason </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05720">
                <a:tc>
                  <a:txBody>
                    <a:bodyPr/>
                    <a:lstStyle/>
                    <a:p>
                      <a:pPr marL="0" marR="0" algn="just">
                        <a:spcBef>
                          <a:spcPts val="0"/>
                        </a:spcBef>
                        <a:spcAft>
                          <a:spcPts val="0"/>
                        </a:spcAft>
                      </a:pPr>
                      <a:r>
                        <a:rPr lang="en-US" sz="1100" b="1" dirty="0">
                          <a:solidFill>
                            <a:srgbClr val="00B050"/>
                          </a:solidFill>
                          <a:effectLst/>
                          <a:latin typeface="Calibri" panose="020F0502020204030204" pitchFamily="34" charset="0"/>
                          <a:ea typeface="Times New Roman" panose="02020603050405020304" pitchFamily="18" charset="0"/>
                        </a:rPr>
                        <a:t>ZBA Advertising</a:t>
                      </a:r>
                      <a:endParaRPr lang="en-US" sz="1000" b="1" dirty="0">
                        <a:solidFill>
                          <a:srgbClr val="00B05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b="1" dirty="0">
                          <a:solidFill>
                            <a:srgbClr val="00B050"/>
                          </a:solidFill>
                          <a:effectLst/>
                          <a:latin typeface="Calibri" panose="020F0502020204030204" pitchFamily="34" charset="0"/>
                          <a:ea typeface="Times New Roman" panose="02020603050405020304" pitchFamily="18" charset="0"/>
                        </a:rPr>
                        <a:t>Maintained $ 2000.00 </a:t>
                      </a:r>
                      <a:endParaRPr lang="en-US" sz="1000" b="1" dirty="0">
                        <a:solidFill>
                          <a:srgbClr val="00B05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b="1" dirty="0">
                          <a:solidFill>
                            <a:srgbClr val="00B050"/>
                          </a:solidFill>
                          <a:effectLst/>
                          <a:latin typeface="Times New Roman" panose="02020603050405020304" pitchFamily="18" charset="0"/>
                          <a:ea typeface="Times New Roman" panose="02020603050405020304" pitchFamily="18" charset="0"/>
                        </a:rPr>
                        <a:t>To remain for possible ZBA advertising for potential 40B.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782851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1394</TotalTime>
  <Words>207</Words>
  <Application>Microsoft Office PowerPoint</Application>
  <PresentationFormat>Widescreen</PresentationFormat>
  <Paragraphs>44</Paragraphs>
  <Slides>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Arial Black</vt:lpstr>
      <vt:lpstr>Calibri</vt:lpstr>
      <vt:lpstr>Calibri Light</vt:lpstr>
      <vt:lpstr>Times New Roman</vt:lpstr>
      <vt:lpstr>Wingdings</vt:lpstr>
      <vt:lpstr>Office Theme</vt:lpstr>
      <vt:lpstr>PowerPoint Presentation</vt:lpstr>
      <vt:lpstr>Presentation Overview</vt:lpstr>
      <vt:lpstr>Zoning Board of Appeals Mission</vt:lpstr>
      <vt:lpstr>Notable Achievements in 2023</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Gerard Noel</dc:creator>
  <cp:lastModifiedBy>Gerard Noel</cp:lastModifiedBy>
  <cp:revision>202</cp:revision>
  <cp:lastPrinted>2023-01-18T16:51:46Z</cp:lastPrinted>
  <dcterms:created xsi:type="dcterms:W3CDTF">2020-01-03T12:52:10Z</dcterms:created>
  <dcterms:modified xsi:type="dcterms:W3CDTF">2024-03-12T19:33:55Z</dcterms:modified>
</cp:coreProperties>
</file>