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61" r:id="rId4"/>
    <p:sldId id="262" r:id="rId5"/>
    <p:sldId id="264" r:id="rId6"/>
    <p:sldId id="265" r:id="rId7"/>
    <p:sldId id="266" r:id="rId8"/>
    <p:sldId id="308" r:id="rId9"/>
    <p:sldId id="273" r:id="rId10"/>
    <p:sldId id="304" r:id="rId11"/>
    <p:sldId id="288" r:id="rId12"/>
    <p:sldId id="275" r:id="rId13"/>
    <p:sldId id="280"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1" autoAdjust="0"/>
    <p:restoredTop sz="95226" autoAdjust="0"/>
  </p:normalViewPr>
  <p:slideViewPr>
    <p:cSldViewPr snapToGrid="0">
      <p:cViewPr varScale="1">
        <p:scale>
          <a:sx n="114" d="100"/>
          <a:sy n="114" d="100"/>
        </p:scale>
        <p:origin x="3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8" rIns="93175" bIns="46588"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8" rIns="93175" bIns="46588" rtlCol="0"/>
          <a:lstStyle>
            <a:lvl1pPr algn="r">
              <a:defRPr sz="1200"/>
            </a:lvl1pPr>
          </a:lstStyle>
          <a:p>
            <a:fld id="{99E2B115-7944-4606-864D-B0E626A749F2}" type="datetimeFigureOut">
              <a:rPr lang="en-US" smtClean="0"/>
              <a:t>2/29/2024</a:t>
            </a:fld>
            <a:endParaRPr lang="en-US"/>
          </a:p>
        </p:txBody>
      </p:sp>
      <p:sp>
        <p:nvSpPr>
          <p:cNvPr id="4" name="Footer Placeholder 3"/>
          <p:cNvSpPr>
            <a:spLocks noGrp="1"/>
          </p:cNvSpPr>
          <p:nvPr>
            <p:ph type="ftr" sz="quarter" idx="2"/>
          </p:nvPr>
        </p:nvSpPr>
        <p:spPr>
          <a:xfrm>
            <a:off x="0" y="8829967"/>
            <a:ext cx="3037840" cy="466434"/>
          </a:xfrm>
          <a:prstGeom prst="rect">
            <a:avLst/>
          </a:prstGeom>
        </p:spPr>
        <p:txBody>
          <a:bodyPr vert="horz" lIns="93175" tIns="46588" rIns="93175" bIns="46588"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6434"/>
          </a:xfrm>
          <a:prstGeom prst="rect">
            <a:avLst/>
          </a:prstGeom>
        </p:spPr>
        <p:txBody>
          <a:bodyPr vert="horz" lIns="93175" tIns="46588" rIns="93175" bIns="46588" rtlCol="0" anchor="b"/>
          <a:lstStyle>
            <a:lvl1pPr algn="r">
              <a:defRPr sz="1200"/>
            </a:lvl1pPr>
          </a:lstStyle>
          <a:p>
            <a:fld id="{1E126DF4-1AD9-4086-819B-DA9A37BCD591}" type="slidenum">
              <a:rPr lang="en-US" smtClean="0"/>
              <a:t>‹#›</a:t>
            </a:fld>
            <a:endParaRPr lang="en-US"/>
          </a:p>
        </p:txBody>
      </p:sp>
    </p:spTree>
    <p:extLst>
      <p:ext uri="{BB962C8B-B14F-4D97-AF65-F5344CB8AC3E}">
        <p14:creationId xmlns:p14="http://schemas.microsoft.com/office/powerpoint/2010/main" val="878207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146" cy="466337"/>
          </a:xfrm>
          <a:prstGeom prst="rect">
            <a:avLst/>
          </a:prstGeom>
        </p:spPr>
        <p:txBody>
          <a:bodyPr vert="horz" lIns="92062" tIns="46031" rIns="92062" bIns="46031" rtlCol="0"/>
          <a:lstStyle>
            <a:lvl1pPr algn="l">
              <a:defRPr sz="1200"/>
            </a:lvl1pPr>
          </a:lstStyle>
          <a:p>
            <a:endParaRPr lang="en-US"/>
          </a:p>
        </p:txBody>
      </p:sp>
      <p:sp>
        <p:nvSpPr>
          <p:cNvPr id="3" name="Date Placeholder 2"/>
          <p:cNvSpPr>
            <a:spLocks noGrp="1"/>
          </p:cNvSpPr>
          <p:nvPr>
            <p:ph type="dt" idx="1"/>
          </p:nvPr>
        </p:nvSpPr>
        <p:spPr>
          <a:xfrm>
            <a:off x="3971654" y="0"/>
            <a:ext cx="3037146" cy="466337"/>
          </a:xfrm>
          <a:prstGeom prst="rect">
            <a:avLst/>
          </a:prstGeom>
        </p:spPr>
        <p:txBody>
          <a:bodyPr vert="horz" lIns="92062" tIns="46031" rIns="92062" bIns="46031" rtlCol="0"/>
          <a:lstStyle>
            <a:lvl1pPr algn="r">
              <a:defRPr sz="1200"/>
            </a:lvl1pPr>
          </a:lstStyle>
          <a:p>
            <a:fld id="{1BC1187B-CB1A-4AEC-AFCF-FFCF91858C2B}" type="datetimeFigureOut">
              <a:rPr lang="en-US" smtClean="0"/>
              <a:t>2/29/2024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062" tIns="46031" rIns="92062" bIns="46031" rtlCol="0" anchor="ctr"/>
          <a:lstStyle/>
          <a:p>
            <a:endParaRPr lang="en-US"/>
          </a:p>
        </p:txBody>
      </p:sp>
      <p:sp>
        <p:nvSpPr>
          <p:cNvPr id="5" name="Notes Placeholder 4"/>
          <p:cNvSpPr>
            <a:spLocks noGrp="1"/>
          </p:cNvSpPr>
          <p:nvPr>
            <p:ph type="body" sz="quarter" idx="3"/>
          </p:nvPr>
        </p:nvSpPr>
        <p:spPr>
          <a:xfrm>
            <a:off x="700880" y="4473324"/>
            <a:ext cx="5608640" cy="3660427"/>
          </a:xfrm>
          <a:prstGeom prst="rect">
            <a:avLst/>
          </a:prstGeom>
        </p:spPr>
        <p:txBody>
          <a:bodyPr vert="horz" lIns="92062" tIns="46031" rIns="92062" bIns="460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063"/>
            <a:ext cx="3037146" cy="466337"/>
          </a:xfrm>
          <a:prstGeom prst="rect">
            <a:avLst/>
          </a:prstGeom>
        </p:spPr>
        <p:txBody>
          <a:bodyPr vert="horz" lIns="92062" tIns="46031" rIns="92062" bIns="46031" rtlCol="0" anchor="b"/>
          <a:lstStyle>
            <a:lvl1pPr algn="l">
              <a:defRPr sz="1200"/>
            </a:lvl1pPr>
          </a:lstStyle>
          <a:p>
            <a:endParaRPr lang="en-US"/>
          </a:p>
        </p:txBody>
      </p:sp>
      <p:sp>
        <p:nvSpPr>
          <p:cNvPr id="7" name="Slide Number Placeholder 6"/>
          <p:cNvSpPr>
            <a:spLocks noGrp="1"/>
          </p:cNvSpPr>
          <p:nvPr>
            <p:ph type="sldNum" sz="quarter" idx="5"/>
          </p:nvPr>
        </p:nvSpPr>
        <p:spPr>
          <a:xfrm>
            <a:off x="3971654" y="8830063"/>
            <a:ext cx="3037146" cy="466337"/>
          </a:xfrm>
          <a:prstGeom prst="rect">
            <a:avLst/>
          </a:prstGeom>
        </p:spPr>
        <p:txBody>
          <a:bodyPr vert="horz" lIns="92062" tIns="46031" rIns="92062" bIns="46031" rtlCol="0" anchor="b"/>
          <a:lstStyle>
            <a:lvl1pPr algn="r">
              <a:defRPr sz="1200"/>
            </a:lvl1pPr>
          </a:lstStyle>
          <a:p>
            <a:fld id="{E07BDE29-DF72-44EA-9235-D51FDDE17E85}" type="slidenum">
              <a:rPr lang="en-US" smtClean="0"/>
              <a:t>‹#›</a:t>
            </a:fld>
            <a:endParaRPr lang="en-US"/>
          </a:p>
        </p:txBody>
      </p:sp>
    </p:spTree>
    <p:extLst>
      <p:ext uri="{BB962C8B-B14F-4D97-AF65-F5344CB8AC3E}">
        <p14:creationId xmlns:p14="http://schemas.microsoft.com/office/powerpoint/2010/main" val="2665219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kern="1200" dirty="0">
                <a:solidFill>
                  <a:schemeClr val="tx1"/>
                </a:solidFill>
                <a:effectLst/>
                <a:latin typeface="Times New Roman" panose="02020603050405020304" pitchFamily="18" charset="0"/>
                <a:ea typeface="+mn-ea"/>
                <a:cs typeface="Times New Roman" panose="02020603050405020304" pitchFamily="18" charset="0"/>
              </a:rPr>
              <a:t>Thank you Madam Chair, and Good morning. </a:t>
            </a:r>
          </a:p>
          <a:p>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400" b="1" kern="1200" dirty="0">
                <a:solidFill>
                  <a:schemeClr val="tx1"/>
                </a:solidFill>
                <a:effectLst/>
                <a:latin typeface="Times New Roman" panose="02020603050405020304" pitchFamily="18" charset="0"/>
                <a:ea typeface="+mn-ea"/>
                <a:cs typeface="Times New Roman" panose="02020603050405020304" pitchFamily="18" charset="0"/>
              </a:rPr>
              <a:t>Each year during the budget process, our goals and objectives are set with a focus on how the North Reading Police Department can cohesively contribute to the overall direction, priorities and vision set by the Town. </a:t>
            </a:r>
          </a:p>
          <a:p>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400" b="1" kern="1200" dirty="0">
                <a:solidFill>
                  <a:schemeClr val="tx1"/>
                </a:solidFill>
                <a:effectLst/>
                <a:latin typeface="Times New Roman" panose="02020603050405020304" pitchFamily="18" charset="0"/>
                <a:ea typeface="+mn-ea"/>
                <a:cs typeface="Times New Roman" panose="02020603050405020304" pitchFamily="18" charset="0"/>
              </a:rPr>
              <a:t>As</a:t>
            </a:r>
            <a:r>
              <a:rPr lang="en-US" sz="1400" b="1" kern="1200" baseline="0" dirty="0">
                <a:solidFill>
                  <a:schemeClr val="tx1"/>
                </a:solidFill>
                <a:effectLst/>
                <a:latin typeface="Times New Roman" panose="02020603050405020304" pitchFamily="18" charset="0"/>
                <a:ea typeface="+mn-ea"/>
                <a:cs typeface="Times New Roman" panose="02020603050405020304" pitchFamily="18" charset="0"/>
              </a:rPr>
              <a:t> part of this years budget process, we submitted a 102 page document detailing the cost of each requested line item as well as its purpose. I believe that the budget document is one of the most important statements I can make as Police Chief. </a:t>
            </a:r>
          </a:p>
          <a:p>
            <a:endParaRPr lang="en-US" sz="1400" b="1" kern="1200" baseline="0" dirty="0">
              <a:solidFill>
                <a:schemeClr val="tx1"/>
              </a:solidFill>
              <a:effectLst/>
              <a:latin typeface="Times New Roman" panose="02020603050405020304" pitchFamily="18" charset="0"/>
              <a:ea typeface="+mn-ea"/>
              <a:cs typeface="Times New Roman" panose="02020603050405020304" pitchFamily="18" charset="0"/>
            </a:endParaRPr>
          </a:p>
          <a:p>
            <a:r>
              <a:rPr lang="en-US" sz="1400" b="1" kern="1200" dirty="0">
                <a:solidFill>
                  <a:schemeClr val="tx1"/>
                </a:solidFill>
                <a:effectLst/>
                <a:latin typeface="Times New Roman" panose="02020603050405020304" pitchFamily="18" charset="0"/>
                <a:ea typeface="+mn-ea"/>
                <a:cs typeface="Times New Roman" panose="02020603050405020304" pitchFamily="18" charset="0"/>
              </a:rPr>
              <a:t>It translates our Department’s mission and values, into goals and objectives. </a:t>
            </a:r>
          </a:p>
          <a:p>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400" b="1" kern="1200" dirty="0">
                <a:solidFill>
                  <a:schemeClr val="tx1"/>
                </a:solidFill>
                <a:effectLst/>
                <a:latin typeface="Times New Roman" panose="02020603050405020304" pitchFamily="18" charset="0"/>
                <a:ea typeface="+mn-ea"/>
                <a:cs typeface="Times New Roman" panose="02020603050405020304" pitchFamily="18" charset="0"/>
              </a:rPr>
              <a:t>Our budget is the foundation that provides focus for our department to effectively allocate our resources on the most important issues facing our community. </a:t>
            </a:r>
          </a:p>
          <a:p>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sz="1400" b="1" kern="1200" baseline="0" dirty="0">
              <a:solidFill>
                <a:schemeClr val="tx1"/>
              </a:solidFill>
              <a:effectLst/>
              <a:latin typeface="Times New Roman" panose="02020603050405020304" pitchFamily="18" charset="0"/>
              <a:ea typeface="+mn-ea"/>
              <a:cs typeface="Times New Roman" panose="02020603050405020304" pitchFamily="18" charset="0"/>
            </a:endParaRPr>
          </a:p>
          <a:p>
            <a:r>
              <a:rPr lang="en-US" sz="1400" b="1" kern="1200" baseline="0" dirty="0">
                <a:solidFill>
                  <a:schemeClr val="tx1"/>
                </a:solidFill>
                <a:effectLst/>
                <a:latin typeface="Times New Roman" panose="02020603050405020304" pitchFamily="18" charset="0"/>
                <a:ea typeface="+mn-ea"/>
                <a:cs typeface="Times New Roman" panose="02020603050405020304" pitchFamily="18" charset="0"/>
              </a:rPr>
              <a:t>Today’s presentation is a modified version of what’s previously been submitted, offering a brief overview of some of the highlights of our FY23 budget proposal.  </a:t>
            </a:r>
          </a:p>
          <a:p>
            <a:endParaRPr lang="en-US" sz="1400" b="1" kern="1200" baseline="0" dirty="0">
              <a:solidFill>
                <a:schemeClr val="tx1"/>
              </a:solidFill>
              <a:effectLst/>
              <a:latin typeface="Times New Roman" panose="02020603050405020304" pitchFamily="18" charset="0"/>
              <a:ea typeface="+mn-ea"/>
              <a:cs typeface="Times New Roman" panose="02020603050405020304" pitchFamily="18" charset="0"/>
            </a:endParaRPr>
          </a:p>
          <a:p>
            <a:endParaRPr lang="en-US" sz="1400" b="1" kern="1200" baseline="0" dirty="0">
              <a:solidFill>
                <a:schemeClr val="tx1"/>
              </a:solidFill>
              <a:effectLst/>
              <a:latin typeface="Times New Roman" panose="02020603050405020304" pitchFamily="18" charset="0"/>
              <a:ea typeface="+mn-ea"/>
              <a:cs typeface="Times New Roman" panose="02020603050405020304" pitchFamily="18" charset="0"/>
            </a:endParaRPr>
          </a:p>
          <a:p>
            <a:r>
              <a:rPr lang="en-US" sz="1400" b="1" kern="1200" baseline="0" dirty="0">
                <a:solidFill>
                  <a:schemeClr val="tx1"/>
                </a:solidFill>
                <a:effectLst/>
                <a:latin typeface="Times New Roman" panose="02020603050405020304" pitchFamily="18" charset="0"/>
                <a:ea typeface="+mn-ea"/>
                <a:cs typeface="Times New Roman" panose="02020603050405020304" pitchFamily="18" charset="0"/>
              </a:rPr>
              <a:t>At the end of the presentation, I can answer any questions related to any of the budget documents. </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07BDE29-DF72-44EA-9235-D51FDDE17E85}" type="slidenum">
              <a:rPr lang="en-US" smtClean="0"/>
              <a:t>1</a:t>
            </a:fld>
            <a:endParaRPr lang="en-US"/>
          </a:p>
        </p:txBody>
      </p:sp>
    </p:spTree>
    <p:extLst>
      <p:ext uri="{BB962C8B-B14F-4D97-AF65-F5344CB8AC3E}">
        <p14:creationId xmlns:p14="http://schemas.microsoft.com/office/powerpoint/2010/main" val="3648522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371C22-CA26-4DE7-923E-D376AF839576}" type="slidenum">
              <a:rPr lang="en-US" smtClean="0"/>
              <a:t>10</a:t>
            </a:fld>
            <a:endParaRPr lang="en-US"/>
          </a:p>
        </p:txBody>
      </p:sp>
    </p:spTree>
    <p:extLst>
      <p:ext uri="{BB962C8B-B14F-4D97-AF65-F5344CB8AC3E}">
        <p14:creationId xmlns:p14="http://schemas.microsoft.com/office/powerpoint/2010/main" val="4124184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Laura</a:t>
            </a:r>
          </a:p>
        </p:txBody>
      </p:sp>
      <p:sp>
        <p:nvSpPr>
          <p:cNvPr id="4" name="Slide Number Placeholder 3"/>
          <p:cNvSpPr>
            <a:spLocks noGrp="1"/>
          </p:cNvSpPr>
          <p:nvPr>
            <p:ph type="sldNum" sz="quarter" idx="10"/>
          </p:nvPr>
        </p:nvSpPr>
        <p:spPr/>
        <p:txBody>
          <a:bodyPr/>
          <a:lstStyle/>
          <a:p>
            <a:fld id="{E07BDE29-DF72-44EA-9235-D51FDDE17E85}" type="slidenum">
              <a:rPr lang="en-US" smtClean="0"/>
              <a:t>11</a:t>
            </a:fld>
            <a:endParaRPr lang="en-US"/>
          </a:p>
        </p:txBody>
      </p:sp>
    </p:spTree>
    <p:extLst>
      <p:ext uri="{BB962C8B-B14F-4D97-AF65-F5344CB8AC3E}">
        <p14:creationId xmlns:p14="http://schemas.microsoft.com/office/powerpoint/2010/main" val="2324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In summary </a:t>
            </a:r>
            <a:r>
              <a:rPr lang="en-US" sz="1200" b="1" dirty="0">
                <a:cs typeface="Times New Roman" pitchFamily="18" charset="0"/>
              </a:rPr>
              <a:t>Our proposed FY23 budget reflects an increase of </a:t>
            </a:r>
            <a:r>
              <a:rPr lang="en-US" sz="1200" b="1" dirty="0">
                <a:solidFill>
                  <a:srgbClr val="000099"/>
                </a:solidFill>
                <a:cs typeface="Times New Roman" pitchFamily="18" charset="0"/>
              </a:rPr>
              <a:t>$12,711 or .03% </a:t>
            </a:r>
            <a:r>
              <a:rPr lang="en-US" sz="1200" b="1" dirty="0">
                <a:cs typeface="Times New Roman" pitchFamily="18" charset="0"/>
              </a:rPr>
              <a:t>from the appropriated FY22 budget. I</a:t>
            </a:r>
            <a:r>
              <a:rPr lang="en-US" sz="1200" b="1" baseline="0" dirty="0">
                <a:cs typeface="Times New Roman" pitchFamily="18" charset="0"/>
              </a:rPr>
              <a:t> believe this </a:t>
            </a:r>
            <a:r>
              <a:rPr lang="en-US" sz="1200" b="1" dirty="0"/>
              <a:t>proposal provides the best means for our department to deliver the most efficient and effective police services to our community</a:t>
            </a:r>
          </a:p>
          <a:p>
            <a:endParaRPr lang="en-US" b="1" dirty="0"/>
          </a:p>
        </p:txBody>
      </p:sp>
      <p:sp>
        <p:nvSpPr>
          <p:cNvPr id="4" name="Slide Number Placeholder 3"/>
          <p:cNvSpPr>
            <a:spLocks noGrp="1"/>
          </p:cNvSpPr>
          <p:nvPr>
            <p:ph type="sldNum" sz="quarter" idx="10"/>
          </p:nvPr>
        </p:nvSpPr>
        <p:spPr/>
        <p:txBody>
          <a:bodyPr/>
          <a:lstStyle/>
          <a:p>
            <a:fld id="{E07BDE29-DF72-44EA-9235-D51FDDE17E85}" type="slidenum">
              <a:rPr lang="en-US" smtClean="0"/>
              <a:t>12</a:t>
            </a:fld>
            <a:endParaRPr lang="en-US"/>
          </a:p>
        </p:txBody>
      </p:sp>
    </p:spTree>
    <p:extLst>
      <p:ext uri="{BB962C8B-B14F-4D97-AF65-F5344CB8AC3E}">
        <p14:creationId xmlns:p14="http://schemas.microsoft.com/office/powerpoint/2010/main" val="492243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Madam Chair, that is the end of my presentation. I’d like to thank you,</a:t>
            </a:r>
            <a:r>
              <a:rPr lang="en-US" b="1" baseline="0" dirty="0"/>
              <a:t> the Select Board, the Finance Committee, the Town Administrator, our Finance Director and the residents of our community for the continued support of our department and it’s members. </a:t>
            </a:r>
          </a:p>
          <a:p>
            <a:endParaRPr lang="en-US" b="1" baseline="0" dirty="0"/>
          </a:p>
          <a:p>
            <a:endParaRPr lang="en-US" b="1" baseline="0" dirty="0"/>
          </a:p>
        </p:txBody>
      </p:sp>
      <p:sp>
        <p:nvSpPr>
          <p:cNvPr id="4" name="Slide Number Placeholder 3"/>
          <p:cNvSpPr>
            <a:spLocks noGrp="1"/>
          </p:cNvSpPr>
          <p:nvPr>
            <p:ph type="sldNum" sz="quarter" idx="10"/>
          </p:nvPr>
        </p:nvSpPr>
        <p:spPr/>
        <p:txBody>
          <a:bodyPr/>
          <a:lstStyle/>
          <a:p>
            <a:fld id="{E07BDE29-DF72-44EA-9235-D51FDDE17E85}" type="slidenum">
              <a:rPr lang="en-US" smtClean="0"/>
              <a:t>13</a:t>
            </a:fld>
            <a:endParaRPr lang="en-US"/>
          </a:p>
        </p:txBody>
      </p:sp>
    </p:spTree>
    <p:extLst>
      <p:ext uri="{BB962C8B-B14F-4D97-AF65-F5344CB8AC3E}">
        <p14:creationId xmlns:p14="http://schemas.microsoft.com/office/powerpoint/2010/main" val="2877475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Times New Roman" panose="02020603050405020304" pitchFamily="18" charset="0"/>
                <a:cs typeface="Times New Roman" panose="02020603050405020304" pitchFamily="18" charset="0"/>
              </a:rPr>
              <a:t>During the </a:t>
            </a:r>
            <a:r>
              <a:rPr lang="en-US" sz="1400" b="1" baseline="0" dirty="0">
                <a:latin typeface="Times New Roman" panose="02020603050405020304" pitchFamily="18" charset="0"/>
                <a:cs typeface="Times New Roman" panose="02020603050405020304" pitchFamily="18" charset="0"/>
              </a:rPr>
              <a:t>presentation I’ll give a broad overview o</a:t>
            </a:r>
            <a:r>
              <a:rPr lang="en-US" sz="1400" b="1" dirty="0">
                <a:latin typeface="Times New Roman" panose="02020603050405020304" pitchFamily="18" charset="0"/>
                <a:cs typeface="Times New Roman" panose="02020603050405020304" pitchFamily="18" charset="0"/>
              </a:rPr>
              <a:t>f our performance and workload</a:t>
            </a:r>
            <a:r>
              <a:rPr lang="en-US" sz="1400" b="1" baseline="0" dirty="0">
                <a:latin typeface="Times New Roman" panose="02020603050405020304" pitchFamily="18" charset="0"/>
                <a:cs typeface="Times New Roman" panose="02020603050405020304" pitchFamily="18" charset="0"/>
              </a:rPr>
              <a:t> indicators, grant funding sources, our budget statement, an update on our Fleet, as well as our departments goals and objectives for FY23</a:t>
            </a:r>
            <a:endParaRPr lang="en-US" sz="1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07BDE29-DF72-44EA-9235-D51FDDE17E85}" type="slidenum">
              <a:rPr lang="en-US" smtClean="0"/>
              <a:t>2</a:t>
            </a:fld>
            <a:endParaRPr lang="en-US"/>
          </a:p>
        </p:txBody>
      </p:sp>
    </p:spTree>
    <p:extLst>
      <p:ext uri="{BB962C8B-B14F-4D97-AF65-F5344CB8AC3E}">
        <p14:creationId xmlns:p14="http://schemas.microsoft.com/office/powerpoint/2010/main" val="1316928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Times New Roman" panose="02020603050405020304" pitchFamily="18" charset="0"/>
                <a:cs typeface="Times New Roman" panose="02020603050405020304" pitchFamily="18" charset="0"/>
              </a:rPr>
              <a:t>This slide shows a summary of</a:t>
            </a:r>
            <a:r>
              <a:rPr lang="en-US" sz="1400" b="1" baseline="0"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our outside grant funding.  As</a:t>
            </a:r>
            <a:r>
              <a:rPr lang="en-US" sz="1400" b="1" baseline="0" dirty="0">
                <a:latin typeface="Times New Roman" panose="02020603050405020304" pitchFamily="18" charset="0"/>
                <a:cs typeface="Times New Roman" panose="02020603050405020304" pitchFamily="18" charset="0"/>
              </a:rPr>
              <a:t> most of you are aware, the police department operates the towns primary 911 answering center. All police related matters are dispatched by our own officers. All medical and fire related calls are transferred to the fire department, who operate the towns secondary 911 answering point. </a:t>
            </a:r>
          </a:p>
          <a:p>
            <a:endParaRPr lang="en-US" sz="1400" b="1" baseline="0" dirty="0">
              <a:latin typeface="Times New Roman" panose="02020603050405020304" pitchFamily="18" charset="0"/>
              <a:cs typeface="Times New Roman" panose="02020603050405020304" pitchFamily="18" charset="0"/>
            </a:endParaRPr>
          </a:p>
          <a:p>
            <a:r>
              <a:rPr lang="en-US" sz="1400" b="1" baseline="0" dirty="0">
                <a:latin typeface="Times New Roman" panose="02020603050405020304" pitchFamily="18" charset="0"/>
                <a:cs typeface="Times New Roman" panose="02020603050405020304" pitchFamily="18" charset="0"/>
              </a:rPr>
              <a:t>The 911 grant covers the cost to train both police and fire personnel in 911 call handling procedures as well as the cost to equip the dispatch center. </a:t>
            </a:r>
          </a:p>
          <a:p>
            <a:endParaRPr lang="en-US" sz="1400" b="1" baseline="0" dirty="0">
              <a:latin typeface="Times New Roman" panose="02020603050405020304" pitchFamily="18" charset="0"/>
              <a:cs typeface="Times New Roman" panose="02020603050405020304" pitchFamily="18" charset="0"/>
            </a:endParaRPr>
          </a:p>
          <a:p>
            <a:r>
              <a:rPr lang="en-US" sz="1400" b="1" baseline="0" dirty="0">
                <a:latin typeface="Times New Roman" panose="02020603050405020304" pitchFamily="18" charset="0"/>
                <a:cs typeface="Times New Roman" panose="02020603050405020304" pitchFamily="18" charset="0"/>
              </a:rPr>
              <a:t>After our budget submission, we applied for and were granted two additional grants. </a:t>
            </a:r>
          </a:p>
          <a:p>
            <a:endParaRPr lang="en-US" sz="1400" b="1" baseline="0" dirty="0">
              <a:latin typeface="Times New Roman" panose="02020603050405020304" pitchFamily="18" charset="0"/>
              <a:cs typeface="Times New Roman" panose="02020603050405020304" pitchFamily="18" charset="0"/>
            </a:endParaRPr>
          </a:p>
          <a:p>
            <a:r>
              <a:rPr lang="en-US" sz="1400" b="1" baseline="0" dirty="0">
                <a:latin typeface="Times New Roman" panose="02020603050405020304" pitchFamily="18" charset="0"/>
                <a:cs typeface="Times New Roman" panose="02020603050405020304" pitchFamily="18" charset="0"/>
              </a:rPr>
              <a:t>One from MED-Project for $1,300 which will help differ costs associated with our drug take back days. </a:t>
            </a:r>
          </a:p>
          <a:p>
            <a:endParaRPr lang="en-US" sz="1400" b="1" baseline="0" dirty="0">
              <a:latin typeface="Times New Roman" panose="02020603050405020304" pitchFamily="18" charset="0"/>
              <a:cs typeface="Times New Roman" panose="02020603050405020304" pitchFamily="18" charset="0"/>
            </a:endParaRPr>
          </a:p>
          <a:p>
            <a:r>
              <a:rPr lang="en-US" sz="1400" b="1" baseline="0" dirty="0">
                <a:latin typeface="Times New Roman" panose="02020603050405020304" pitchFamily="18" charset="0"/>
                <a:cs typeface="Times New Roman" panose="02020603050405020304" pitchFamily="18" charset="0"/>
              </a:rPr>
              <a:t>The other was from Winchester Hospital for $13,600- It’s a Community Health Grant which will fully fund our guiding good choices program and 40 development assets. </a:t>
            </a:r>
            <a:endParaRPr lang="en-US" sz="1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07BDE29-DF72-44EA-9235-D51FDDE17E85}" type="slidenum">
              <a:rPr lang="en-US" smtClean="0"/>
              <a:t>3</a:t>
            </a:fld>
            <a:endParaRPr lang="en-US"/>
          </a:p>
        </p:txBody>
      </p:sp>
    </p:spTree>
    <p:extLst>
      <p:ext uri="{BB962C8B-B14F-4D97-AF65-F5344CB8AC3E}">
        <p14:creationId xmlns:p14="http://schemas.microsoft.com/office/powerpoint/2010/main" val="3860277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Times New Roman" panose="02020603050405020304" pitchFamily="18" charset="0"/>
                <a:ea typeface="+mn-ea"/>
                <a:cs typeface="Times New Roman" panose="02020603050405020304" pitchFamily="18" charset="0"/>
              </a:rPr>
              <a:t>The Drug</a:t>
            </a:r>
            <a:r>
              <a:rPr lang="en-US" sz="1400" b="1" kern="1200" baseline="0" dirty="0">
                <a:solidFill>
                  <a:schemeClr val="tx1"/>
                </a:solidFill>
                <a:effectLst/>
                <a:latin typeface="Times New Roman" panose="02020603050405020304" pitchFamily="18" charset="0"/>
                <a:ea typeface="+mn-ea"/>
                <a:cs typeface="Times New Roman" panose="02020603050405020304" pitchFamily="18" charset="0"/>
              </a:rPr>
              <a:t> Free Communities Grant is</a:t>
            </a:r>
            <a:r>
              <a:rPr lang="en-US" sz="1400" b="0"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1200" b="1" kern="1200" dirty="0">
                <a:solidFill>
                  <a:schemeClr val="tx1"/>
                </a:solidFill>
                <a:effectLst/>
                <a:latin typeface="+mn-lt"/>
                <a:ea typeface="+mn-ea"/>
                <a:cs typeface="+mn-cs"/>
              </a:rPr>
              <a:t>a Federal grant program that provides funding to community-based coalitions that</a:t>
            </a:r>
            <a:r>
              <a:rPr lang="en-US" sz="1200" b="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organize to prevent youth substance use</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en-US" sz="1800" b="1" dirty="0">
                <a:solidFill>
                  <a:srgbClr val="000000"/>
                </a:solidFill>
                <a:effectLst/>
                <a:latin typeface="Times New Roman" panose="02020603050405020304" pitchFamily="18" charset="0"/>
                <a:ea typeface="Times New Roman" panose="02020603050405020304" pitchFamily="18" charset="0"/>
              </a:rPr>
              <a:t>On October 1, 2021, the Town of North Reading was awarded the federal Drug-Free Communities Grant which provides financial support of $125,000 annually for 5 years. This marks the second and final round of funding through this grant. Funding covers the full-time salary and benefits for the Grant Director/Coordinator, supplies, travel, training, promotions, printing, and more. As we are currently in year 6, travel to Washington, DC and three weeks of National Coalition Academy is required. This year's budget will focus on expanding the community programs of Guiding Good Choices, 40 Developmental Assets and launching the CATCH My Breath vape prevention curriculum into 5th grade. The budget also supplements a portion of NRPD's overtime budget for alcohol compliance and drug take-back programs.</a:t>
            </a:r>
          </a:p>
          <a:p>
            <a:pPr marL="0" marR="0" lvl="0" indent="0" algn="l" defTabSz="914400" rtl="0" eaLnBrk="1" fontAlgn="auto" latinLnBrk="0" hangingPunct="1">
              <a:lnSpc>
                <a:spcPct val="150000"/>
              </a:lnSpc>
              <a:spcBef>
                <a:spcPts val="0"/>
              </a:spcBef>
              <a:spcAft>
                <a:spcPts val="0"/>
              </a:spcAft>
              <a:buClrTx/>
              <a:buSzTx/>
              <a:buFontTx/>
              <a:buNone/>
              <a:tabLst/>
              <a:defRPr/>
            </a:pPr>
            <a:endParaRPr lang="en-US" sz="1800" dirty="0">
              <a:solidFill>
                <a:srgbClr val="000000"/>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en-US" sz="1800" b="1" kern="1200" baseline="0" dirty="0">
                <a:solidFill>
                  <a:schemeClr val="tx1"/>
                </a:solidFill>
                <a:effectLst/>
                <a:latin typeface="Times New Roman" panose="02020603050405020304" pitchFamily="18" charset="0"/>
                <a:ea typeface="+mn-ea"/>
                <a:cs typeface="Times New Roman" panose="02020603050405020304" pitchFamily="18" charset="0"/>
              </a:rPr>
              <a:t>The Drug Free Communities program and it’s Director have made a positive impact in our community and will be a priority for our department going forward. </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07BDE29-DF72-44EA-9235-D51FDDE17E85}" type="slidenum">
              <a:rPr lang="en-US" smtClean="0"/>
              <a:t>4</a:t>
            </a:fld>
            <a:endParaRPr lang="en-US"/>
          </a:p>
        </p:txBody>
      </p:sp>
    </p:spTree>
    <p:extLst>
      <p:ext uri="{BB962C8B-B14F-4D97-AF65-F5344CB8AC3E}">
        <p14:creationId xmlns:p14="http://schemas.microsoft.com/office/powerpoint/2010/main" val="407914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1" dirty="0">
                <a:latin typeface="Calibri (Body)"/>
                <a:cs typeface="Times New Roman" pitchFamily="18" charset="0"/>
              </a:rPr>
              <a:t>Our proposed FY23 Budget reflects an increase of </a:t>
            </a:r>
            <a:r>
              <a:rPr lang="en-US" sz="1200" b="1" dirty="0">
                <a:solidFill>
                  <a:srgbClr val="000099"/>
                </a:solidFill>
                <a:latin typeface="Calibri (Body)"/>
                <a:cs typeface="Times New Roman" pitchFamily="18" charset="0"/>
              </a:rPr>
              <a:t>$12,711 or .03 % </a:t>
            </a:r>
            <a:r>
              <a:rPr lang="en-US" sz="1200" b="1" dirty="0">
                <a:latin typeface="Calibri (Body)"/>
                <a:cs typeface="Times New Roman" pitchFamily="18" charset="0"/>
              </a:rPr>
              <a:t>from the appropriated FY22 Budget</a:t>
            </a:r>
            <a:endParaRPr lang="en-US" b="1" dirty="0"/>
          </a:p>
        </p:txBody>
      </p:sp>
      <p:sp>
        <p:nvSpPr>
          <p:cNvPr id="4" name="Slide Number Placeholder 3"/>
          <p:cNvSpPr>
            <a:spLocks noGrp="1"/>
          </p:cNvSpPr>
          <p:nvPr>
            <p:ph type="sldNum" sz="quarter" idx="10"/>
          </p:nvPr>
        </p:nvSpPr>
        <p:spPr/>
        <p:txBody>
          <a:bodyPr/>
          <a:lstStyle/>
          <a:p>
            <a:fld id="{E07BDE29-DF72-44EA-9235-D51FDDE17E85}" type="slidenum">
              <a:rPr lang="en-US" smtClean="0"/>
              <a:t>5</a:t>
            </a:fld>
            <a:endParaRPr lang="en-US"/>
          </a:p>
        </p:txBody>
      </p:sp>
    </p:spTree>
    <p:extLst>
      <p:ext uri="{BB962C8B-B14F-4D97-AF65-F5344CB8AC3E}">
        <p14:creationId xmlns:p14="http://schemas.microsoft.com/office/powerpoint/2010/main" val="1761208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Times New Roman" panose="02020603050405020304" pitchFamily="18" charset="0"/>
                <a:cs typeface="Times New Roman" panose="02020603050405020304" pitchFamily="18" charset="0"/>
              </a:rPr>
              <a:t>This slide shows the most significant increases and decreases compared to our appropriated FY22 Budget. The first category</a:t>
            </a:r>
            <a:r>
              <a:rPr lang="en-US" sz="1400" b="1" baseline="0" dirty="0">
                <a:latin typeface="Times New Roman" panose="02020603050405020304" pitchFamily="18" charset="0"/>
                <a:cs typeface="Times New Roman" panose="02020603050405020304" pitchFamily="18" charset="0"/>
              </a:rPr>
              <a:t> of the police personnel cost increase are due to contractual increases, the second category reflects an increase in supplies due to our annual firearms training. We are requesting the same amount of supplies, the only difference being an increase in cost of those supplies.  </a:t>
            </a:r>
            <a:endParaRPr lang="en-US" sz="1400" b="1" dirty="0">
              <a:latin typeface="Times New Roman" panose="02020603050405020304" pitchFamily="18" charset="0"/>
              <a:cs typeface="Times New Roman" panose="02020603050405020304" pitchFamily="18" charset="0"/>
            </a:endParaRPr>
          </a:p>
          <a:p>
            <a:endParaRPr lang="en-US" sz="1400" b="1" dirty="0">
              <a:latin typeface="Times New Roman" panose="02020603050405020304" pitchFamily="18" charset="0"/>
              <a:cs typeface="Times New Roman" panose="02020603050405020304" pitchFamily="18" charset="0"/>
            </a:endParaRPr>
          </a:p>
          <a:p>
            <a:endParaRPr lang="en-US" sz="1400" b="1" dirty="0">
              <a:latin typeface="Times New Roman" panose="02020603050405020304" pitchFamily="18" charset="0"/>
              <a:cs typeface="Times New Roman" panose="02020603050405020304" pitchFamily="18" charset="0"/>
            </a:endParaRPr>
          </a:p>
          <a:p>
            <a:endParaRPr lang="en-US" sz="1400" b="1"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The third category is a decrease in overtime</a:t>
            </a:r>
            <a:r>
              <a:rPr lang="en-US" sz="1400" b="1" baseline="0" dirty="0">
                <a:latin typeface="Times New Roman" panose="02020603050405020304" pitchFamily="18" charset="0"/>
                <a:cs typeface="Times New Roman" panose="02020603050405020304" pitchFamily="18" charset="0"/>
              </a:rPr>
              <a:t> from FY22 to FY23. </a:t>
            </a:r>
            <a:r>
              <a:rPr lang="en-US" sz="1400" b="1" dirty="0">
                <a:latin typeface="Times New Roman" panose="02020603050405020304" pitchFamily="18" charset="0"/>
                <a:cs typeface="Times New Roman" panose="02020603050405020304" pitchFamily="18" charset="0"/>
              </a:rPr>
              <a:t>I</a:t>
            </a:r>
            <a:r>
              <a:rPr lang="en-US" sz="1400" b="1" baseline="0" dirty="0">
                <a:latin typeface="Times New Roman" panose="02020603050405020304" pitchFamily="18" charset="0"/>
                <a:cs typeface="Times New Roman" panose="02020603050405020304" pitchFamily="18" charset="0"/>
              </a:rPr>
              <a:t> wanted to make the Select Board aware that the overtime funding request for FY23, is still below the overtime funding appropriated in FY13 which was  $702,148. </a:t>
            </a:r>
          </a:p>
          <a:p>
            <a:endParaRPr lang="en-US" sz="1400" b="1" baseline="0" dirty="0">
              <a:latin typeface="Times New Roman" panose="02020603050405020304" pitchFamily="18" charset="0"/>
              <a:cs typeface="Times New Roman" panose="02020603050405020304" pitchFamily="18" charset="0"/>
            </a:endParaRPr>
          </a:p>
          <a:p>
            <a:endParaRPr lang="en-US" sz="1400" b="1" baseline="0" dirty="0">
              <a:latin typeface="Times New Roman" panose="02020603050405020304" pitchFamily="18" charset="0"/>
              <a:cs typeface="Times New Roman" panose="02020603050405020304" pitchFamily="18" charset="0"/>
            </a:endParaRPr>
          </a:p>
          <a:p>
            <a:endParaRPr lang="en-US" sz="1400" b="1" baseline="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baseline="0" dirty="0">
                <a:latin typeface="Times New Roman" panose="02020603050405020304" pitchFamily="18" charset="0"/>
                <a:cs typeface="Times New Roman" panose="02020603050405020304" pitchFamily="18" charset="0"/>
              </a:rPr>
              <a:t>Over the last ten years, the close working relationship between the Town’s leadership, elected officials, police administration and our officers have had a direct impact on those cost savings. Even though there’ve been contractual increases over the past 10 years, better fiscal management and contractual reforms, have resulted in decreased overtime costs. </a:t>
            </a:r>
            <a:endParaRPr lang="en-US" dirty="0"/>
          </a:p>
        </p:txBody>
      </p:sp>
      <p:sp>
        <p:nvSpPr>
          <p:cNvPr id="4" name="Slide Number Placeholder 3"/>
          <p:cNvSpPr>
            <a:spLocks noGrp="1"/>
          </p:cNvSpPr>
          <p:nvPr>
            <p:ph type="sldNum" sz="quarter" idx="10"/>
          </p:nvPr>
        </p:nvSpPr>
        <p:spPr/>
        <p:txBody>
          <a:bodyPr/>
          <a:lstStyle/>
          <a:p>
            <a:fld id="{E07BDE29-DF72-44EA-9235-D51FDDE17E85}" type="slidenum">
              <a:rPr lang="en-US" smtClean="0"/>
              <a:t>6</a:t>
            </a:fld>
            <a:endParaRPr lang="en-US"/>
          </a:p>
        </p:txBody>
      </p:sp>
    </p:spTree>
    <p:extLst>
      <p:ext uri="{BB962C8B-B14F-4D97-AF65-F5344CB8AC3E}">
        <p14:creationId xmlns:p14="http://schemas.microsoft.com/office/powerpoint/2010/main" val="3869111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is a</a:t>
            </a:r>
            <a:r>
              <a:rPr lang="en-US" b="1" baseline="0" dirty="0"/>
              <a:t> summary of the funded FY22 budget compared to our request for FY23. A more detailed line by line comparison is in the budget packet I submitted. As you can see, we’re proposing a .01% increase in payroll, a slight increase in expenditures, resulting in a .03 % overall increase. </a:t>
            </a:r>
            <a:endParaRPr lang="en-US" b="1" dirty="0"/>
          </a:p>
        </p:txBody>
      </p:sp>
      <p:sp>
        <p:nvSpPr>
          <p:cNvPr id="4" name="Slide Number Placeholder 3"/>
          <p:cNvSpPr>
            <a:spLocks noGrp="1"/>
          </p:cNvSpPr>
          <p:nvPr>
            <p:ph type="sldNum" sz="quarter" idx="10"/>
          </p:nvPr>
        </p:nvSpPr>
        <p:spPr/>
        <p:txBody>
          <a:bodyPr/>
          <a:lstStyle/>
          <a:p>
            <a:fld id="{E07BDE29-DF72-44EA-9235-D51FDDE17E85}" type="slidenum">
              <a:rPr lang="en-US" smtClean="0"/>
              <a:t>7</a:t>
            </a:fld>
            <a:endParaRPr lang="en-US"/>
          </a:p>
        </p:txBody>
      </p:sp>
    </p:spTree>
    <p:extLst>
      <p:ext uri="{BB962C8B-B14F-4D97-AF65-F5344CB8AC3E}">
        <p14:creationId xmlns:p14="http://schemas.microsoft.com/office/powerpoint/2010/main" val="2030620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1200"/>
              </a:spcAft>
            </a:pPr>
            <a:r>
              <a:rPr lang="en-US" sz="1800" dirty="0">
                <a:effectLst/>
                <a:latin typeface="Times New Roman" panose="02020603050405020304" pitchFamily="18" charset="0"/>
                <a:ea typeface="Times New Roman" panose="02020603050405020304" pitchFamily="18" charset="0"/>
              </a:rPr>
              <a:t>The North Reading Police Department, through its fleet management unit, has determined that the need for two marked vehicle replacements for FY23.  This decision is based on several factors that when looked at in its entirety should enable the Department to maintain a safe and reliable fleet. </a:t>
            </a:r>
            <a:br>
              <a:rPr lang="en-US" sz="1800" dirty="0">
                <a:effectLst/>
                <a:latin typeface="Times New Roman" panose="02020603050405020304" pitchFamily="18" charset="0"/>
                <a:ea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endParaRPr>
          </a:p>
          <a:p>
            <a:pPr marL="0" marR="0">
              <a:lnSpc>
                <a:spcPct val="150000"/>
              </a:lnSpc>
              <a:spcBef>
                <a:spcPts val="0"/>
              </a:spcBef>
              <a:spcAft>
                <a:spcPts val="1200"/>
              </a:spcAft>
            </a:pPr>
            <a:r>
              <a:rPr lang="en-US" sz="1800" dirty="0">
                <a:effectLst/>
                <a:latin typeface="Times New Roman" panose="02020603050405020304" pitchFamily="18" charset="0"/>
                <a:ea typeface="Times New Roman" panose="02020603050405020304" pitchFamily="18" charset="0"/>
              </a:rPr>
              <a:t>      The factors analyzed are total road miles of the fleet, engine idling hours and the overall analysis of the maintenance costs and projected potential financial liabilities of the fleet throughout FY23.  Our FY22 budget included two marked car replacements. These units were ordered when approved and the expected delivery time frame is March 2023. This significant delay is related to the world wide “chip” shortage. This delay has created significant issues with our fleet replacement program. </a:t>
            </a:r>
          </a:p>
          <a:p>
            <a:pPr marL="0" marR="0">
              <a:lnSpc>
                <a:spcPct val="150000"/>
              </a:lnSpc>
              <a:spcBef>
                <a:spcPts val="0"/>
              </a:spcBef>
              <a:spcAft>
                <a:spcPts val="1200"/>
              </a:spcAft>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50000"/>
              </a:lnSpc>
              <a:spcBef>
                <a:spcPts val="0"/>
              </a:spcBef>
              <a:spcAft>
                <a:spcPts val="1200"/>
              </a:spcAft>
              <a:buClrTx/>
              <a:buSzTx/>
              <a:buFontTx/>
              <a:buNone/>
              <a:tabLst/>
              <a:defRPr/>
            </a:pPr>
            <a:r>
              <a:rPr lang="en-US" sz="1800" dirty="0">
                <a:effectLst/>
                <a:latin typeface="Times New Roman" panose="02020603050405020304" pitchFamily="18" charset="0"/>
                <a:ea typeface="Times New Roman" panose="02020603050405020304" pitchFamily="18" charset="0"/>
              </a:rPr>
              <a:t>Due to the FY21 decision to not fund new patrol units the NRPD fleet is at increased risk for major repair costs, longer out of service time and the potential for operational safety issues. The average miles for our 8 marked units is 65,000. The average age of our marked fleet is 3.5 years old. The warranty for major mechanical components is 70,000/ 36 month. Shortly the entire marked patrol fleet will not be covered under manufactures warranty. For any proactive fleet replacement program to be effective annual replacements are necessary.   </a:t>
            </a:r>
          </a:p>
          <a:p>
            <a:pPr marL="0" marR="0">
              <a:lnSpc>
                <a:spcPct val="150000"/>
              </a:lnSpc>
              <a:spcBef>
                <a:spcPts val="0"/>
              </a:spcBef>
              <a:spcAft>
                <a:spcPts val="1200"/>
              </a:spcAft>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07BDE29-DF72-44EA-9235-D51FDDE17E85}" type="slidenum">
              <a:rPr lang="en-US" smtClean="0"/>
              <a:t>8</a:t>
            </a:fld>
            <a:endParaRPr lang="en-US"/>
          </a:p>
        </p:txBody>
      </p:sp>
    </p:spTree>
    <p:extLst>
      <p:ext uri="{BB962C8B-B14F-4D97-AF65-F5344CB8AC3E}">
        <p14:creationId xmlns:p14="http://schemas.microsoft.com/office/powerpoint/2010/main" val="3203501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baseline="0" dirty="0">
                <a:solidFill>
                  <a:srgbClr val="FF0000"/>
                </a:solidFill>
              </a:rPr>
              <a:t>We have several goals and objectives that the department will undertake over the next year.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In anticipation of the Police Chief’s retirement in 2023, I will work with the Town Administrator and Human Resource Director to develop a selection and transition process for the next Police Chief. </a:t>
            </a:r>
            <a:endParaRPr lang="en-US" sz="1400" b="1"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Annually, the department analyzes the organizational structure of the police department to make sure we deliver the most efficient police services within the budget approved at Town Meeting. We also forecast needs for the next 5-10 years. We’ve had several changes in leadership positions over the last year and anticipate some in the next year. In addition to analyzing the structure, we will analyze personnel so that we can build a development plan for those seeking future leadership positions.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200" kern="1200" dirty="0">
                <a:solidFill>
                  <a:schemeClr val="tx1"/>
                </a:solidFill>
                <a:effectLst/>
                <a:latin typeface="+mn-lt"/>
                <a:ea typeface="+mn-ea"/>
                <a:cs typeface="+mn-cs"/>
              </a:rPr>
            </a:br>
            <a:r>
              <a:rPr lang="en-US" sz="1200" dirty="0">
                <a:effectLst/>
                <a:latin typeface="Times New Roman" panose="02020603050405020304" pitchFamily="18" charset="0"/>
                <a:ea typeface="Times New Roman" panose="02020603050405020304" pitchFamily="18" charset="0"/>
              </a:rPr>
              <a:t>We’ve held three police entrance exams over the last six years. The amount of eligible applicants has decreased each year. Law enforcement is seeing this trend across our nation.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Times New Roman" panose="02020603050405020304" pitchFamily="18" charset="0"/>
              </a:rPr>
              <a:t>We will: </a:t>
            </a:r>
            <a:r>
              <a:rPr lang="en-US" sz="1200" dirty="0">
                <a:solidFill>
                  <a:srgbClr val="333333"/>
                </a:solidFill>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1143000" marR="0" lvl="2" indent="-228600">
              <a:lnSpc>
                <a:spcPct val="150000"/>
              </a:lnSpc>
              <a:spcBef>
                <a:spcPts val="0"/>
              </a:spcBef>
              <a:spcAft>
                <a:spcPts val="0"/>
              </a:spcAft>
              <a:buFont typeface="Wingdings" panose="05000000000000000000" pitchFamily="2" charset="2"/>
              <a:buChar char=""/>
            </a:pPr>
            <a:r>
              <a:rPr lang="en-US" sz="1200" dirty="0">
                <a:solidFill>
                  <a:srgbClr val="333333"/>
                </a:solidFill>
                <a:effectLst/>
                <a:latin typeface="Times New Roman" panose="02020603050405020304" pitchFamily="18" charset="0"/>
                <a:ea typeface="Times New Roman" panose="02020603050405020304" pitchFamily="18" charset="0"/>
              </a:rPr>
              <a:t>Establish programs and marketing strategies to recruit and retain new officer candidates with the highest moral character.</a:t>
            </a:r>
            <a:endParaRPr lang="en-US" sz="1200" dirty="0">
              <a:solidFill>
                <a:schemeClr val="tx1"/>
              </a:solidFill>
              <a:effectLst/>
              <a:latin typeface="Times New Roman" panose="02020603050405020304" pitchFamily="18" charset="0"/>
              <a:ea typeface="Times New Roman" panose="02020603050405020304" pitchFamily="18" charset="0"/>
            </a:endParaRPr>
          </a:p>
          <a:p>
            <a:pPr marL="1143000" marR="0" lvl="2" indent="-228600">
              <a:lnSpc>
                <a:spcPct val="150000"/>
              </a:lnSpc>
              <a:spcBef>
                <a:spcPts val="0"/>
              </a:spcBef>
              <a:spcAft>
                <a:spcPts val="0"/>
              </a:spcAft>
              <a:buFont typeface="Wingdings" panose="05000000000000000000" pitchFamily="2" charset="2"/>
              <a:buChar char=""/>
            </a:pPr>
            <a:r>
              <a:rPr lang="en-US" sz="1200" dirty="0">
                <a:solidFill>
                  <a:srgbClr val="333333"/>
                </a:solidFill>
                <a:effectLst/>
                <a:latin typeface="Times New Roman" panose="02020603050405020304" pitchFamily="18" charset="0"/>
                <a:ea typeface="Times New Roman" panose="02020603050405020304" pitchFamily="18" charset="0"/>
              </a:rPr>
              <a:t>Provide training opportunities for all levels of the department using creative methods with an emphasis on procedural justice, implicit bias, use of force and de-escalation.</a:t>
            </a:r>
            <a:endParaRPr lang="en-US" dirty="0"/>
          </a:p>
          <a:p>
            <a:endParaRPr lang="en-US" dirty="0"/>
          </a:p>
          <a:p>
            <a:pPr marL="0" marR="0">
              <a:lnSpc>
                <a:spcPct val="15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Verdana" panose="020B0604030504040204" pitchFamily="34" charset="0"/>
              </a:rPr>
              <a:t>In January 2011, The North Reading Police Department achieved Accreditation status through the Massachusetts Police Accreditation Commission. In September of 2022, the Department will again be assessed. </a:t>
            </a:r>
            <a:br>
              <a:rPr lang="en-US" sz="1800" dirty="0">
                <a:solidFill>
                  <a:srgbClr val="000000"/>
                </a:solidFill>
                <a:effectLst/>
                <a:latin typeface="Times New Roman" panose="02020603050405020304" pitchFamily="18" charset="0"/>
                <a:ea typeface="Times New Roman" panose="02020603050405020304" pitchFamily="18" charset="0"/>
                <a:cs typeface="Verdana" panose="020B0604030504040204" pitchFamily="34" charset="0"/>
              </a:rPr>
            </a:br>
            <a:endParaRPr lang="en-US" sz="18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endParaRPr>
          </a:p>
          <a:p>
            <a:pPr marL="0" marR="0">
              <a:lnSpc>
                <a:spcPct val="15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Verdana" panose="020B0604030504040204" pitchFamily="34" charset="0"/>
              </a:rPr>
              <a:t>Our objective will be to meet the mandatory standards and exceed the optional standards. </a:t>
            </a:r>
            <a:endParaRPr lang="en-US" sz="18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endParaRPr>
          </a:p>
          <a:p>
            <a:pPr marL="457200" marR="0">
              <a:lnSpc>
                <a:spcPct val="15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Some of the more common benefits of Accreditation are to;</a:t>
            </a:r>
            <a:br>
              <a:rPr lang="en-US" sz="1800" dirty="0">
                <a:solidFill>
                  <a:srgbClr val="000000"/>
                </a:solidFill>
                <a:effectLst/>
                <a:latin typeface="Times New Roman" panose="02020603050405020304" pitchFamily="18" charset="0"/>
                <a:ea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1800" dirty="0">
                <a:solidFill>
                  <a:srgbClr val="000000"/>
                </a:solidFill>
                <a:effectLst/>
                <a:latin typeface="Times New Roman" panose="02020603050405020304" pitchFamily="18" charset="0"/>
                <a:ea typeface="Times New Roman" panose="02020603050405020304" pitchFamily="18" charset="0"/>
              </a:rPr>
              <a:t>Provide a norm for an agency to judge its performance.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1800" dirty="0">
                <a:solidFill>
                  <a:srgbClr val="000000"/>
                </a:solidFill>
                <a:effectLst/>
                <a:latin typeface="Times New Roman" panose="02020603050405020304" pitchFamily="18" charset="0"/>
                <a:ea typeface="Times New Roman" panose="02020603050405020304" pitchFamily="18" charset="0"/>
              </a:rPr>
              <a:t>Provide a basis to correct deficiencies in an agency’s operations before they become the public’s problems.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1800" dirty="0">
                <a:solidFill>
                  <a:srgbClr val="000000"/>
                </a:solidFill>
                <a:effectLst/>
                <a:latin typeface="Times New Roman" panose="02020603050405020304" pitchFamily="18" charset="0"/>
                <a:ea typeface="Times New Roman" panose="02020603050405020304" pitchFamily="18" charset="0"/>
              </a:rPr>
              <a:t>Require agencies to commit policies and procedures to writing.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1800" dirty="0">
                <a:solidFill>
                  <a:srgbClr val="000000"/>
                </a:solidFill>
                <a:effectLst/>
                <a:latin typeface="Times New Roman" panose="02020603050405020304" pitchFamily="18" charset="0"/>
                <a:ea typeface="Times New Roman" panose="02020603050405020304" pitchFamily="18" charset="0"/>
              </a:rPr>
              <a:t>Promotes accountability among personnel and the evenhanded application of policies.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1800" dirty="0">
                <a:solidFill>
                  <a:srgbClr val="000000"/>
                </a:solidFill>
                <a:effectLst/>
                <a:latin typeface="Times New Roman" panose="02020603050405020304" pitchFamily="18" charset="0"/>
                <a:ea typeface="Times New Roman" panose="02020603050405020304" pitchFamily="18" charset="0"/>
              </a:rPr>
              <a:t>Provide a means of independent evaluation of agency operations. </a:t>
            </a:r>
            <a:endParaRPr lang="en-US" sz="1800" dirty="0">
              <a:effectLst/>
              <a:latin typeface="Times New Roman" panose="02020603050405020304" pitchFamily="18" charset="0"/>
              <a:ea typeface="Times New Roman" panose="02020603050405020304" pitchFamily="18" charset="0"/>
            </a:endParaRP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imes New Roman" panose="02020603050405020304" pitchFamily="18" charset="0"/>
                <a:ea typeface="Times New Roman" panose="02020603050405020304" pitchFamily="18" charset="0"/>
              </a:rPr>
              <a:t>Accreditation is also an effective risk management tool for preventing and reducing loss in professional liability claims. </a:t>
            </a:r>
            <a:endParaRPr lang="en-US" sz="1800" dirty="0">
              <a:effectLst/>
              <a:latin typeface="Times New Roman" panose="02020603050405020304" pitchFamily="18" charset="0"/>
              <a:ea typeface="Times New Roman" panose="02020603050405020304" pitchFamily="18" charset="0"/>
            </a:endParaRPr>
          </a:p>
          <a:p>
            <a:endParaRPr lang="en-US" b="1" dirty="0"/>
          </a:p>
          <a:p>
            <a:endParaRPr lang="en-US" dirty="0"/>
          </a:p>
          <a:p>
            <a:endParaRPr lang="en-US" dirty="0"/>
          </a:p>
        </p:txBody>
      </p:sp>
      <p:sp>
        <p:nvSpPr>
          <p:cNvPr id="4" name="Slide Number Placeholder 3"/>
          <p:cNvSpPr>
            <a:spLocks noGrp="1"/>
          </p:cNvSpPr>
          <p:nvPr>
            <p:ph type="sldNum" sz="quarter" idx="10"/>
          </p:nvPr>
        </p:nvSpPr>
        <p:spPr/>
        <p:txBody>
          <a:bodyPr/>
          <a:lstStyle/>
          <a:p>
            <a:fld id="{E07BDE29-DF72-44EA-9235-D51FDDE17E85}" type="slidenum">
              <a:rPr lang="en-US" smtClean="0"/>
              <a:t>9</a:t>
            </a:fld>
            <a:endParaRPr lang="en-US"/>
          </a:p>
        </p:txBody>
      </p:sp>
    </p:spTree>
    <p:extLst>
      <p:ext uri="{BB962C8B-B14F-4D97-AF65-F5344CB8AC3E}">
        <p14:creationId xmlns:p14="http://schemas.microsoft.com/office/powerpoint/2010/main" val="46416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55C8D63-D39E-469D-A7B0-67850C3A0167}"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A858C-E23D-43A3-8681-0BC60A0A450F}" type="slidenum">
              <a:rPr lang="en-US" smtClean="0"/>
              <a:t>‹#›</a:t>
            </a:fld>
            <a:endParaRPr lang="en-US"/>
          </a:p>
        </p:txBody>
      </p:sp>
    </p:spTree>
    <p:extLst>
      <p:ext uri="{BB962C8B-B14F-4D97-AF65-F5344CB8AC3E}">
        <p14:creationId xmlns:p14="http://schemas.microsoft.com/office/powerpoint/2010/main" val="151149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5C8D63-D39E-469D-A7B0-67850C3A0167}"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A858C-E23D-43A3-8681-0BC60A0A450F}" type="slidenum">
              <a:rPr lang="en-US" smtClean="0"/>
              <a:t>‹#›</a:t>
            </a:fld>
            <a:endParaRPr lang="en-US"/>
          </a:p>
        </p:txBody>
      </p:sp>
    </p:spTree>
    <p:extLst>
      <p:ext uri="{BB962C8B-B14F-4D97-AF65-F5344CB8AC3E}">
        <p14:creationId xmlns:p14="http://schemas.microsoft.com/office/powerpoint/2010/main" val="287466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5C8D63-D39E-469D-A7B0-67850C3A0167}"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A858C-E23D-43A3-8681-0BC60A0A450F}" type="slidenum">
              <a:rPr lang="en-US" smtClean="0"/>
              <a:t>‹#›</a:t>
            </a:fld>
            <a:endParaRPr lang="en-US"/>
          </a:p>
        </p:txBody>
      </p:sp>
    </p:spTree>
    <p:extLst>
      <p:ext uri="{BB962C8B-B14F-4D97-AF65-F5344CB8AC3E}">
        <p14:creationId xmlns:p14="http://schemas.microsoft.com/office/powerpoint/2010/main" val="75883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5C8D63-D39E-469D-A7B0-67850C3A0167}"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A858C-E23D-43A3-8681-0BC60A0A450F}" type="slidenum">
              <a:rPr lang="en-US" smtClean="0"/>
              <a:t>‹#›</a:t>
            </a:fld>
            <a:endParaRPr lang="en-US"/>
          </a:p>
        </p:txBody>
      </p:sp>
    </p:spTree>
    <p:extLst>
      <p:ext uri="{BB962C8B-B14F-4D97-AF65-F5344CB8AC3E}">
        <p14:creationId xmlns:p14="http://schemas.microsoft.com/office/powerpoint/2010/main" val="858499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C8D63-D39E-469D-A7B0-67850C3A0167}"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A858C-E23D-43A3-8681-0BC60A0A450F}" type="slidenum">
              <a:rPr lang="en-US" smtClean="0"/>
              <a:t>‹#›</a:t>
            </a:fld>
            <a:endParaRPr lang="en-US"/>
          </a:p>
        </p:txBody>
      </p:sp>
    </p:spTree>
    <p:extLst>
      <p:ext uri="{BB962C8B-B14F-4D97-AF65-F5344CB8AC3E}">
        <p14:creationId xmlns:p14="http://schemas.microsoft.com/office/powerpoint/2010/main" val="28164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5C8D63-D39E-469D-A7B0-67850C3A0167}"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A858C-E23D-43A3-8681-0BC60A0A450F}" type="slidenum">
              <a:rPr lang="en-US" smtClean="0"/>
              <a:t>‹#›</a:t>
            </a:fld>
            <a:endParaRPr lang="en-US"/>
          </a:p>
        </p:txBody>
      </p:sp>
    </p:spTree>
    <p:extLst>
      <p:ext uri="{BB962C8B-B14F-4D97-AF65-F5344CB8AC3E}">
        <p14:creationId xmlns:p14="http://schemas.microsoft.com/office/powerpoint/2010/main" val="171830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5C8D63-D39E-469D-A7B0-67850C3A0167}" type="datetimeFigureOut">
              <a:rPr lang="en-US" smtClean="0"/>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DA858C-E23D-43A3-8681-0BC60A0A450F}" type="slidenum">
              <a:rPr lang="en-US" smtClean="0"/>
              <a:t>‹#›</a:t>
            </a:fld>
            <a:endParaRPr lang="en-US"/>
          </a:p>
        </p:txBody>
      </p:sp>
    </p:spTree>
    <p:extLst>
      <p:ext uri="{BB962C8B-B14F-4D97-AF65-F5344CB8AC3E}">
        <p14:creationId xmlns:p14="http://schemas.microsoft.com/office/powerpoint/2010/main" val="3723112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5C8D63-D39E-469D-A7B0-67850C3A0167}" type="datetimeFigureOut">
              <a:rPr lang="en-US" smtClean="0"/>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DA858C-E23D-43A3-8681-0BC60A0A450F}" type="slidenum">
              <a:rPr lang="en-US" smtClean="0"/>
              <a:t>‹#›</a:t>
            </a:fld>
            <a:endParaRPr lang="en-US"/>
          </a:p>
        </p:txBody>
      </p:sp>
    </p:spTree>
    <p:extLst>
      <p:ext uri="{BB962C8B-B14F-4D97-AF65-F5344CB8AC3E}">
        <p14:creationId xmlns:p14="http://schemas.microsoft.com/office/powerpoint/2010/main" val="1815977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C8D63-D39E-469D-A7B0-67850C3A0167}" type="datetimeFigureOut">
              <a:rPr lang="en-US" smtClean="0"/>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DA858C-E23D-43A3-8681-0BC60A0A450F}" type="slidenum">
              <a:rPr lang="en-US" smtClean="0"/>
              <a:t>‹#›</a:t>
            </a:fld>
            <a:endParaRPr lang="en-US"/>
          </a:p>
        </p:txBody>
      </p:sp>
    </p:spTree>
    <p:extLst>
      <p:ext uri="{BB962C8B-B14F-4D97-AF65-F5344CB8AC3E}">
        <p14:creationId xmlns:p14="http://schemas.microsoft.com/office/powerpoint/2010/main" val="2312558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5C8D63-D39E-469D-A7B0-67850C3A0167}"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A858C-E23D-43A3-8681-0BC60A0A450F}" type="slidenum">
              <a:rPr lang="en-US" smtClean="0"/>
              <a:t>‹#›</a:t>
            </a:fld>
            <a:endParaRPr lang="en-US"/>
          </a:p>
        </p:txBody>
      </p:sp>
    </p:spTree>
    <p:extLst>
      <p:ext uri="{BB962C8B-B14F-4D97-AF65-F5344CB8AC3E}">
        <p14:creationId xmlns:p14="http://schemas.microsoft.com/office/powerpoint/2010/main" val="133934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5C8D63-D39E-469D-A7B0-67850C3A0167}"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A858C-E23D-43A3-8681-0BC60A0A450F}" type="slidenum">
              <a:rPr lang="en-US" smtClean="0"/>
              <a:t>‹#›</a:t>
            </a:fld>
            <a:endParaRPr lang="en-US"/>
          </a:p>
        </p:txBody>
      </p:sp>
    </p:spTree>
    <p:extLst>
      <p:ext uri="{BB962C8B-B14F-4D97-AF65-F5344CB8AC3E}">
        <p14:creationId xmlns:p14="http://schemas.microsoft.com/office/powerpoint/2010/main" val="459228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C8D63-D39E-469D-A7B0-67850C3A0167}" type="datetimeFigureOut">
              <a:rPr lang="en-US" smtClean="0"/>
              <a:t>2/29/2024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A858C-E23D-43A3-8681-0BC60A0A450F}" type="slidenum">
              <a:rPr lang="en-US" smtClean="0"/>
              <a:t>‹#›</a:t>
            </a:fld>
            <a:endParaRPr lang="en-US"/>
          </a:p>
        </p:txBody>
      </p:sp>
    </p:spTree>
    <p:extLst>
      <p:ext uri="{BB962C8B-B14F-4D97-AF65-F5344CB8AC3E}">
        <p14:creationId xmlns:p14="http://schemas.microsoft.com/office/powerpoint/2010/main" val="2369230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8680" y="2365947"/>
            <a:ext cx="5952744" cy="2387600"/>
          </a:xfrm>
        </p:spPr>
        <p:txBody>
          <a:bodyPr>
            <a:normAutofit fontScale="90000"/>
          </a:bodyPr>
          <a:lstStyle/>
          <a:p>
            <a:r>
              <a:rPr lang="en-US" b="1" dirty="0">
                <a:solidFill>
                  <a:srgbClr val="000099"/>
                </a:solidFill>
                <a:latin typeface="+mn-lt"/>
              </a:rPr>
              <a:t>North Reading Police Department</a:t>
            </a:r>
            <a:br>
              <a:rPr lang="en-US" b="1" dirty="0">
                <a:solidFill>
                  <a:srgbClr val="000099"/>
                </a:solidFill>
                <a:latin typeface="+mn-lt"/>
              </a:rPr>
            </a:br>
            <a:r>
              <a:rPr lang="en-US" b="1" dirty="0">
                <a:solidFill>
                  <a:srgbClr val="000099"/>
                </a:solidFill>
                <a:latin typeface="+mn-lt"/>
              </a:rPr>
              <a:t>FY25 Budget Proposal</a:t>
            </a:r>
          </a:p>
        </p:txBody>
      </p:sp>
      <p:pic>
        <p:nvPicPr>
          <p:cNvPr id="4" name="Picture 3" descr="nrpd1 badge color"/>
          <p:cNvPicPr/>
          <p:nvPr/>
        </p:nvPicPr>
        <p:blipFill>
          <a:blip r:embed="rId3" cstate="print"/>
          <a:srcRect/>
          <a:stretch>
            <a:fillRect/>
          </a:stretch>
        </p:blipFill>
        <p:spPr bwMode="auto">
          <a:xfrm>
            <a:off x="7498080" y="1313688"/>
            <a:ext cx="2752344" cy="3806952"/>
          </a:xfrm>
          <a:prstGeom prst="rect">
            <a:avLst/>
          </a:prstGeom>
          <a:noFill/>
          <a:ln w="9525">
            <a:noFill/>
            <a:miter lim="800000"/>
            <a:headEnd/>
            <a:tailEnd/>
          </a:ln>
        </p:spPr>
      </p:pic>
      <p:sp>
        <p:nvSpPr>
          <p:cNvPr id="5" name="Rectangle 4"/>
          <p:cNvSpPr/>
          <p:nvPr/>
        </p:nvSpPr>
        <p:spPr>
          <a:xfrm>
            <a:off x="-374904" y="6044184"/>
            <a:ext cx="12719304" cy="731520"/>
          </a:xfrm>
          <a:prstGeom prst="rect">
            <a:avLst/>
          </a:prstGeom>
          <a:solidFill>
            <a:srgbClr val="0000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971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20624" y="352024"/>
            <a:ext cx="11024181" cy="707886"/>
          </a:xfrm>
          <a:prstGeom prst="rect">
            <a:avLst/>
          </a:prstGeom>
          <a:noFill/>
        </p:spPr>
        <p:txBody>
          <a:bodyPr wrap="square" rtlCol="0">
            <a:spAutoFit/>
          </a:bodyPr>
          <a:lstStyle/>
          <a:p>
            <a:r>
              <a:rPr lang="en-US" sz="4000" b="1" dirty="0">
                <a:solidFill>
                  <a:srgbClr val="000099"/>
                </a:solidFill>
              </a:rPr>
              <a:t>Drug Free Communities Director Objectives FY25</a:t>
            </a:r>
            <a:endParaRPr lang="en-US" sz="4000" dirty="0">
              <a:solidFill>
                <a:srgbClr val="000099"/>
              </a:solidFill>
            </a:endParaRPr>
          </a:p>
        </p:txBody>
      </p:sp>
      <p:sp>
        <p:nvSpPr>
          <p:cNvPr id="4" name="TextBox 3"/>
          <p:cNvSpPr txBox="1"/>
          <p:nvPr/>
        </p:nvSpPr>
        <p:spPr>
          <a:xfrm>
            <a:off x="420624" y="1059910"/>
            <a:ext cx="11649456" cy="3606115"/>
          </a:xfrm>
          <a:prstGeom prst="rect">
            <a:avLst/>
          </a:prstGeom>
          <a:noFill/>
        </p:spPr>
        <p:txBody>
          <a:bodyPr wrap="square" rtlCol="0">
            <a:spAutoFit/>
          </a:bodyPr>
          <a:lstStyle/>
          <a:p>
            <a:pPr marL="285750" indent="-285750">
              <a:buFont typeface="Arial" panose="020B0604020202020204" pitchFamily="34" charset="0"/>
              <a:buChar char="•"/>
            </a:pPr>
            <a:endParaRPr lang="en-US" sz="2400" dirty="0"/>
          </a:p>
          <a:p>
            <a:pPr marL="342900" marR="0" lvl="0" indent="-342900">
              <a:lnSpc>
                <a:spcPct val="150000"/>
              </a:lnSpc>
              <a:spcBef>
                <a:spcPts val="0"/>
              </a:spcBef>
              <a:spcAft>
                <a:spcPts val="800"/>
              </a:spcAft>
              <a:buFont typeface="Symbol" panose="05050102010706020507" pitchFamily="18" charset="2"/>
              <a:buChar char=""/>
            </a:pPr>
            <a:r>
              <a:rPr lang="en-US" dirty="0">
                <a:latin typeface="Times New Roman" panose="02020603050405020304" pitchFamily="18" charset="0"/>
                <a:ea typeface="Times New Roman" panose="02020603050405020304" pitchFamily="18" charset="0"/>
              </a:rPr>
              <a:t>Assist with developing the Recovery Coach position.</a:t>
            </a:r>
            <a:r>
              <a:rPr lang="en-US" sz="1800" dirty="0">
                <a:effectLst/>
                <a:latin typeface="Times New Roman" panose="02020603050405020304" pitchFamily="18" charset="0"/>
                <a:ea typeface="Times New Roman" panose="02020603050405020304" pitchFamily="18" charset="0"/>
              </a:rPr>
              <a:t> </a:t>
            </a:r>
          </a:p>
          <a:p>
            <a:pPr marL="342900" marR="0" lvl="0" indent="-342900">
              <a:lnSpc>
                <a:spcPct val="150000"/>
              </a:lnSpc>
              <a:spcBef>
                <a:spcPts val="0"/>
              </a:spcBef>
              <a:spcAft>
                <a:spcPts val="800"/>
              </a:spcAft>
              <a:buFont typeface="Symbol" panose="05050102010706020507" pitchFamily="18" charset="2"/>
              <a:buChar char=""/>
            </a:pPr>
            <a:r>
              <a:rPr lang="en-US" dirty="0">
                <a:latin typeface="Times New Roman" panose="02020603050405020304" pitchFamily="18" charset="0"/>
                <a:ea typeface="Times New Roman" panose="02020603050405020304" pitchFamily="18" charset="0"/>
              </a:rPr>
              <a:t>Reduce past 30-day use of marijuana across all grades to an average of 6%.</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8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Increase Core Measurement response rate from</a:t>
            </a:r>
            <a:r>
              <a:rPr lang="en-US" dirty="0">
                <a:latin typeface="Times New Roman" panose="02020603050405020304" pitchFamily="18" charset="0"/>
                <a:ea typeface="Times New Roman" panose="02020603050405020304" pitchFamily="18" charset="0"/>
              </a:rPr>
              <a:t> an average of 47% to 65%.</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80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Complete 2 TIPS compliance checks for all vendors.</a:t>
            </a:r>
          </a:p>
          <a:p>
            <a:pPr marL="342900" marR="0" lvl="0" indent="-342900">
              <a:lnSpc>
                <a:spcPct val="150000"/>
              </a:lnSpc>
              <a:spcBef>
                <a:spcPts val="0"/>
              </a:spcBef>
              <a:spcAft>
                <a:spcPts val="800"/>
              </a:spcAft>
              <a:buFont typeface="Symbol" panose="05050102010706020507" pitchFamily="18" charset="2"/>
              <a:buChar char=""/>
            </a:pPr>
            <a:r>
              <a:rPr lang="en-US" dirty="0">
                <a:latin typeface="Times New Roman" panose="02020603050405020304" pitchFamily="18" charset="0"/>
                <a:ea typeface="Times New Roman" panose="02020603050405020304" pitchFamily="18" charset="0"/>
              </a:rPr>
              <a:t>Increase Coalition attendance from 8 on average to 10 on average.</a:t>
            </a:r>
            <a:endParaRPr lang="en-US" sz="1800" dirty="0">
              <a:effectLst/>
              <a:latin typeface="Times New Roman" panose="02020603050405020304" pitchFamily="18" charset="0"/>
              <a:ea typeface="Times New Roman" panose="02020603050405020304" pitchFamily="18" charset="0"/>
            </a:endParaRPr>
          </a:p>
          <a:p>
            <a:r>
              <a:rPr lang="en-US" dirty="0"/>
              <a:t> </a:t>
            </a:r>
          </a:p>
          <a:p>
            <a:endParaRPr lang="en-US" dirty="0"/>
          </a:p>
        </p:txBody>
      </p:sp>
      <p:sp>
        <p:nvSpPr>
          <p:cNvPr id="5" name="Rectangle 4"/>
          <p:cNvSpPr/>
          <p:nvPr/>
        </p:nvSpPr>
        <p:spPr>
          <a:xfrm>
            <a:off x="-374904" y="6044184"/>
            <a:ext cx="12566904" cy="731520"/>
          </a:xfrm>
          <a:prstGeom prst="rect">
            <a:avLst/>
          </a:prstGeom>
          <a:solidFill>
            <a:srgbClr val="0000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8" name="TextBox 7"/>
          <p:cNvSpPr txBox="1"/>
          <p:nvPr/>
        </p:nvSpPr>
        <p:spPr>
          <a:xfrm>
            <a:off x="5632704" y="6211669"/>
            <a:ext cx="6108192" cy="677108"/>
          </a:xfrm>
          <a:prstGeom prst="rect">
            <a:avLst/>
          </a:prstGeom>
          <a:noFill/>
        </p:spPr>
        <p:txBody>
          <a:bodyPr wrap="square" rtlCol="0">
            <a:spAutoFit/>
          </a:bodyPr>
          <a:lstStyle/>
          <a:p>
            <a:pPr algn="r"/>
            <a:r>
              <a:rPr lang="en-US" sz="2000" dirty="0">
                <a:solidFill>
                  <a:schemeClr val="bg1"/>
                </a:solidFill>
              </a:rPr>
              <a:t>NRPD FY25 Budget Proposal</a:t>
            </a:r>
          </a:p>
          <a:p>
            <a:endParaRPr lang="en-US" dirty="0"/>
          </a:p>
        </p:txBody>
      </p:sp>
    </p:spTree>
    <p:extLst>
      <p:ext uri="{BB962C8B-B14F-4D97-AF65-F5344CB8AC3E}">
        <p14:creationId xmlns:p14="http://schemas.microsoft.com/office/powerpoint/2010/main" val="3595787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904" y="6044184"/>
            <a:ext cx="12566904" cy="731520"/>
          </a:xfrm>
          <a:prstGeom prst="rect">
            <a:avLst/>
          </a:prstGeom>
          <a:solidFill>
            <a:srgbClr val="0000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TextBox 5"/>
          <p:cNvSpPr txBox="1"/>
          <p:nvPr/>
        </p:nvSpPr>
        <p:spPr>
          <a:xfrm>
            <a:off x="448055" y="457200"/>
            <a:ext cx="11604841" cy="6417141"/>
          </a:xfrm>
          <a:prstGeom prst="rect">
            <a:avLst/>
          </a:prstGeom>
          <a:noFill/>
        </p:spPr>
        <p:txBody>
          <a:bodyPr wrap="square" rtlCol="0">
            <a:spAutoFit/>
          </a:bodyPr>
          <a:lstStyle/>
          <a:p>
            <a:r>
              <a:rPr lang="en-US" sz="4500" b="1" dirty="0">
                <a:solidFill>
                  <a:srgbClr val="000099"/>
                </a:solidFill>
              </a:rPr>
              <a:t>FY 25 Goals and Objectives</a:t>
            </a:r>
          </a:p>
          <a:p>
            <a:r>
              <a:rPr lang="en-US" sz="4500" b="1" dirty="0">
                <a:solidFill>
                  <a:srgbClr val="000099"/>
                </a:solidFill>
              </a:rPr>
              <a:t>Mental Health/Substance Abuse Clinician</a:t>
            </a:r>
          </a:p>
          <a:p>
            <a:endParaRPr lang="en-US" sz="3200" b="1" dirty="0">
              <a:solidFill>
                <a:srgbClr val="000099"/>
              </a:solidFill>
            </a:endParaRPr>
          </a:p>
          <a:p>
            <a:pPr marL="342900" marR="0" lvl="0" indent="-342900">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Times New Roman" panose="02020603050405020304" pitchFamily="18" charset="0"/>
              </a:rPr>
              <a:t>Increase social media presence of Mental Health/Substance Abuse Clinician role.</a:t>
            </a:r>
          </a:p>
          <a:p>
            <a:pPr marL="342900" marR="0" lvl="0" indent="-342900">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Times New Roman" panose="02020603050405020304" pitchFamily="18" charset="0"/>
              </a:rPr>
              <a:t>Coordinate with Library to offer promoted mental health-based reading on an ongoing basis. Establish Town Mental Health Book Club.</a:t>
            </a:r>
          </a:p>
          <a:p>
            <a:pPr marL="342900" marR="0" lvl="0" indent="-342900">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Times New Roman" panose="02020603050405020304" pitchFamily="18" charset="0"/>
              </a:rPr>
              <a:t>Offer at least one outsourced mental health training to North Reading community.</a:t>
            </a:r>
          </a:p>
          <a:p>
            <a:pPr marL="342900" marR="0" lvl="0" indent="-342900">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Times New Roman" panose="02020603050405020304" pitchFamily="18" charset="0"/>
              </a:rPr>
              <a:t>Increase awareness of residential substance abuse treatment programs by way of visits, information gathering, collaboration. </a:t>
            </a:r>
          </a:p>
          <a:p>
            <a:pPr marL="342900" marR="0" lvl="0" indent="-342900">
              <a:lnSpc>
                <a:spcPct val="150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Times New Roman" panose="02020603050405020304" pitchFamily="18" charset="0"/>
              </a:rPr>
              <a:t>Offer and maintain First Responder Wellness program.</a:t>
            </a:r>
          </a:p>
          <a:p>
            <a:pPr>
              <a:buNone/>
            </a:pPr>
            <a:endParaRPr lang="en-US" sz="2000" dirty="0"/>
          </a:p>
          <a:p>
            <a:pPr lvl="0">
              <a:buNone/>
            </a:pPr>
            <a:endParaRPr lang="en-US" sz="2000" b="1" u="sng" dirty="0"/>
          </a:p>
          <a:p>
            <a:pPr>
              <a:buNone/>
            </a:pPr>
            <a:r>
              <a:rPr lang="en-US" sz="2000" dirty="0"/>
              <a:t> </a:t>
            </a:r>
          </a:p>
          <a:p>
            <a:endParaRPr lang="en-US" sz="2000" dirty="0">
              <a:latin typeface="Book Antiqua" pitchFamily="18" charset="0"/>
            </a:endParaRPr>
          </a:p>
          <a:p>
            <a:pPr lvl="0"/>
            <a:endParaRPr lang="en-US" sz="2000" u="sng" dirty="0">
              <a:latin typeface="Book Antiqua" pitchFamily="18" charset="0"/>
            </a:endParaRPr>
          </a:p>
        </p:txBody>
      </p:sp>
      <p:sp>
        <p:nvSpPr>
          <p:cNvPr id="7" name="TextBox 6"/>
          <p:cNvSpPr txBox="1"/>
          <p:nvPr/>
        </p:nvSpPr>
        <p:spPr>
          <a:xfrm>
            <a:off x="5632704" y="6211669"/>
            <a:ext cx="6108192" cy="677108"/>
          </a:xfrm>
          <a:prstGeom prst="rect">
            <a:avLst/>
          </a:prstGeom>
          <a:noFill/>
        </p:spPr>
        <p:txBody>
          <a:bodyPr wrap="square" rtlCol="0">
            <a:spAutoFit/>
          </a:bodyPr>
          <a:lstStyle/>
          <a:p>
            <a:pPr algn="r"/>
            <a:r>
              <a:rPr lang="en-US" sz="2000" dirty="0">
                <a:solidFill>
                  <a:schemeClr val="bg1"/>
                </a:solidFill>
              </a:rPr>
              <a:t>NRPD FY24 Budget Proposal</a:t>
            </a:r>
          </a:p>
          <a:p>
            <a:endParaRPr lang="en-US" dirty="0"/>
          </a:p>
        </p:txBody>
      </p:sp>
    </p:spTree>
    <p:extLst>
      <p:ext uri="{BB962C8B-B14F-4D97-AF65-F5344CB8AC3E}">
        <p14:creationId xmlns:p14="http://schemas.microsoft.com/office/powerpoint/2010/main" val="2838597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904" y="6044184"/>
            <a:ext cx="12566904" cy="731520"/>
          </a:xfrm>
          <a:prstGeom prst="rect">
            <a:avLst/>
          </a:prstGeom>
          <a:solidFill>
            <a:srgbClr val="0000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TextBox 5"/>
          <p:cNvSpPr txBox="1"/>
          <p:nvPr/>
        </p:nvSpPr>
        <p:spPr>
          <a:xfrm>
            <a:off x="448056" y="457200"/>
            <a:ext cx="11292840" cy="6509474"/>
          </a:xfrm>
          <a:prstGeom prst="rect">
            <a:avLst/>
          </a:prstGeom>
          <a:noFill/>
        </p:spPr>
        <p:txBody>
          <a:bodyPr wrap="square" rtlCol="0">
            <a:spAutoFit/>
          </a:bodyPr>
          <a:lstStyle/>
          <a:p>
            <a:r>
              <a:rPr lang="en-US" sz="4500" b="1" dirty="0">
                <a:solidFill>
                  <a:srgbClr val="000099"/>
                </a:solidFill>
              </a:rPr>
              <a:t>FY25 Budget Proposal Summary</a:t>
            </a:r>
          </a:p>
          <a:p>
            <a:endParaRPr lang="en-US" sz="1500" dirty="0">
              <a:latin typeface="Book Antiqua" pitchFamily="18" charset="0"/>
            </a:endParaRPr>
          </a:p>
          <a:p>
            <a:pPr marL="342900" indent="-342900">
              <a:buFont typeface="Arial" panose="020B0604020202020204" pitchFamily="34" charset="0"/>
              <a:buChar char="•"/>
            </a:pPr>
            <a:r>
              <a:rPr lang="en-US" sz="2400" dirty="0">
                <a:latin typeface="Calibri (Body)"/>
                <a:cs typeface="Times New Roman" pitchFamily="18" charset="0"/>
              </a:rPr>
              <a:t>Our proposed FY25 Budget reflects a </a:t>
            </a:r>
            <a:r>
              <a:rPr lang="en-US" sz="2400" dirty="0">
                <a:solidFill>
                  <a:srgbClr val="FF0000"/>
                </a:solidFill>
                <a:latin typeface="Calibri (Body)"/>
                <a:cs typeface="Times New Roman" pitchFamily="18" charset="0"/>
              </a:rPr>
              <a:t>decrease</a:t>
            </a:r>
            <a:r>
              <a:rPr lang="en-US" sz="2400" dirty="0">
                <a:latin typeface="Calibri (Body)"/>
                <a:cs typeface="Times New Roman" pitchFamily="18" charset="0"/>
              </a:rPr>
              <a:t> of </a:t>
            </a:r>
            <a:r>
              <a:rPr lang="en-US" sz="2400" b="1" dirty="0">
                <a:effectLst/>
                <a:latin typeface="Times New Roman" panose="02020603050405020304" pitchFamily="18" charset="0"/>
                <a:ea typeface="Times New Roman" panose="02020603050405020304" pitchFamily="18" charset="0"/>
              </a:rPr>
              <a:t>$</a:t>
            </a:r>
            <a:r>
              <a:rPr lang="en-US" sz="2400" b="1" dirty="0">
                <a:latin typeface="Times New Roman" panose="02020603050405020304" pitchFamily="18" charset="0"/>
                <a:ea typeface="Times New Roman" panose="02020603050405020304" pitchFamily="18" charset="0"/>
              </a:rPr>
              <a:t>49,026</a:t>
            </a:r>
            <a:r>
              <a:rPr lang="en-US" sz="2400" b="1" dirty="0">
                <a:effectLst/>
                <a:latin typeface="Times New Roman" panose="02020603050405020304" pitchFamily="18" charset="0"/>
                <a:ea typeface="Times New Roman" panose="02020603050405020304" pitchFamily="18" charset="0"/>
              </a:rPr>
              <a:t> or </a:t>
            </a:r>
            <a:r>
              <a:rPr lang="en-US" sz="2400" b="1" dirty="0">
                <a:latin typeface="Times New Roman" panose="02020603050405020304" pitchFamily="18" charset="0"/>
                <a:ea typeface="Times New Roman" panose="02020603050405020304" pitchFamily="18" charset="0"/>
              </a:rPr>
              <a:t>1.1</a:t>
            </a:r>
            <a:r>
              <a:rPr lang="en-US" sz="2400" b="1" dirty="0">
                <a:effectLst/>
                <a:latin typeface="Times New Roman" panose="02020603050405020304" pitchFamily="18" charset="0"/>
                <a:ea typeface="Times New Roman" panose="02020603050405020304" pitchFamily="18" charset="0"/>
              </a:rPr>
              <a:t>% </a:t>
            </a:r>
            <a:r>
              <a:rPr lang="en-US" sz="2400" dirty="0">
                <a:latin typeface="Calibri (Body)"/>
                <a:cs typeface="Times New Roman" pitchFamily="18" charset="0"/>
              </a:rPr>
              <a:t>from the appropriated FY24 Budget</a:t>
            </a:r>
            <a:br>
              <a:rPr lang="en-US" sz="2400" dirty="0">
                <a:cs typeface="Times New Roman" pitchFamily="18" charset="0"/>
              </a:rPr>
            </a:br>
            <a:endParaRPr lang="en-US" sz="2400" dirty="0">
              <a:cs typeface="Times New Roman" pitchFamily="18" charset="0"/>
            </a:endParaRPr>
          </a:p>
          <a:p>
            <a:pPr marL="342900" indent="-342900">
              <a:buFont typeface="Arial" panose="020B0604020202020204" pitchFamily="34" charset="0"/>
              <a:buChar char="•"/>
            </a:pPr>
            <a:r>
              <a:rPr lang="en-US" sz="2400" dirty="0"/>
              <a:t>This budget proposal will provide the best means for the Police Department to deliver the most efficient and effective police services to the Town</a:t>
            </a:r>
            <a:br>
              <a:rPr lang="en-US" sz="2400" dirty="0"/>
            </a:br>
            <a:endParaRPr lang="en-US" sz="2400" dirty="0"/>
          </a:p>
          <a:p>
            <a:pPr marL="342900" indent="-342900">
              <a:buFont typeface="Arial" panose="020B0604020202020204" pitchFamily="34" charset="0"/>
              <a:buChar char="•"/>
            </a:pPr>
            <a:r>
              <a:rPr lang="en-US" sz="2400" dirty="0"/>
              <a:t>We ask for your support, leadership and true partnership in our efforts as we work together to overcome the Town’s challenges</a:t>
            </a:r>
          </a:p>
          <a:p>
            <a:pPr>
              <a:buNone/>
            </a:pPr>
            <a:r>
              <a:rPr lang="en-US" sz="1500" dirty="0"/>
              <a:t>     </a:t>
            </a:r>
          </a:p>
          <a:p>
            <a:pPr>
              <a:buNone/>
            </a:pPr>
            <a:endParaRPr lang="en-US" sz="1500" dirty="0">
              <a:latin typeface="Times New Roman" pitchFamily="18" charset="0"/>
              <a:cs typeface="Times New Roman" pitchFamily="18" charset="0"/>
            </a:endParaRPr>
          </a:p>
          <a:p>
            <a:br>
              <a:rPr lang="en-US" sz="1500" dirty="0">
                <a:latin typeface="Calibri (Body)"/>
                <a:cs typeface="Times New Roman" pitchFamily="18" charset="0"/>
              </a:rPr>
            </a:br>
            <a:endParaRPr lang="en-US" sz="1500" dirty="0">
              <a:latin typeface="Calibri (Body)"/>
              <a:cs typeface="Times New Roman" pitchFamily="18" charset="0"/>
            </a:endParaRPr>
          </a:p>
          <a:p>
            <a:pPr>
              <a:buFont typeface="Wingdings" pitchFamily="2" charset="2"/>
              <a:buChar char="Ø"/>
            </a:pPr>
            <a:endParaRPr lang="en-US" sz="1500" dirty="0">
              <a:latin typeface="Book Antiqua" pitchFamily="18" charset="0"/>
              <a:cs typeface="Times New Roman" pitchFamily="18" charset="0"/>
            </a:endParaRPr>
          </a:p>
          <a:p>
            <a:pPr>
              <a:buNone/>
            </a:pPr>
            <a:endParaRPr lang="en-US" sz="1500" dirty="0">
              <a:latin typeface="Times New Roman" pitchFamily="18" charset="0"/>
              <a:cs typeface="Times New Roman" pitchFamily="18" charset="0"/>
            </a:endParaRPr>
          </a:p>
          <a:p>
            <a:pPr>
              <a:buNone/>
            </a:pPr>
            <a:endParaRPr lang="en-US" sz="1500" dirty="0"/>
          </a:p>
          <a:p>
            <a:pPr lvl="0">
              <a:buNone/>
            </a:pPr>
            <a:endParaRPr lang="en-US" sz="1500" b="1" u="sng" dirty="0"/>
          </a:p>
          <a:p>
            <a:pPr>
              <a:buNone/>
            </a:pPr>
            <a:r>
              <a:rPr lang="en-US" sz="1500" dirty="0"/>
              <a:t> </a:t>
            </a:r>
          </a:p>
          <a:p>
            <a:endParaRPr lang="en-US" sz="1500" dirty="0">
              <a:latin typeface="Book Antiqua" pitchFamily="18" charset="0"/>
            </a:endParaRPr>
          </a:p>
          <a:p>
            <a:pPr lvl="0"/>
            <a:endParaRPr lang="en-US" sz="1500" u="sng" dirty="0">
              <a:latin typeface="Book Antiqua" pitchFamily="18" charset="0"/>
            </a:endParaRPr>
          </a:p>
        </p:txBody>
      </p:sp>
      <p:sp>
        <p:nvSpPr>
          <p:cNvPr id="7" name="TextBox 6"/>
          <p:cNvSpPr txBox="1"/>
          <p:nvPr/>
        </p:nvSpPr>
        <p:spPr>
          <a:xfrm>
            <a:off x="5632704" y="6211669"/>
            <a:ext cx="6108192" cy="677108"/>
          </a:xfrm>
          <a:prstGeom prst="rect">
            <a:avLst/>
          </a:prstGeom>
          <a:noFill/>
        </p:spPr>
        <p:txBody>
          <a:bodyPr wrap="square" rtlCol="0">
            <a:spAutoFit/>
          </a:bodyPr>
          <a:lstStyle/>
          <a:p>
            <a:pPr algn="r"/>
            <a:r>
              <a:rPr lang="en-US" sz="2000" dirty="0">
                <a:solidFill>
                  <a:schemeClr val="bg1"/>
                </a:solidFill>
              </a:rPr>
              <a:t>NRPD FY25 Budget Proposal</a:t>
            </a:r>
          </a:p>
          <a:p>
            <a:endParaRPr lang="en-US" dirty="0"/>
          </a:p>
        </p:txBody>
      </p:sp>
    </p:spTree>
    <p:extLst>
      <p:ext uri="{BB962C8B-B14F-4D97-AF65-F5344CB8AC3E}">
        <p14:creationId xmlns:p14="http://schemas.microsoft.com/office/powerpoint/2010/main" val="3710611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8056" y="457200"/>
            <a:ext cx="11292840" cy="3554819"/>
          </a:xfrm>
          <a:prstGeom prst="rect">
            <a:avLst/>
          </a:prstGeom>
          <a:noFill/>
        </p:spPr>
        <p:txBody>
          <a:bodyPr wrap="square" rtlCol="0">
            <a:spAutoFit/>
          </a:bodyPr>
          <a:lstStyle/>
          <a:p>
            <a:r>
              <a:rPr lang="en-US" sz="4500" b="1" dirty="0">
                <a:solidFill>
                  <a:srgbClr val="000099"/>
                </a:solidFill>
              </a:rPr>
              <a:t>Text-a-Tip</a:t>
            </a:r>
          </a:p>
          <a:p>
            <a:endParaRPr lang="en-US" sz="1500" dirty="0">
              <a:latin typeface="Book Antiqua" pitchFamily="18" charset="0"/>
            </a:endParaRPr>
          </a:p>
          <a:p>
            <a:pPr>
              <a:buNone/>
            </a:pPr>
            <a:r>
              <a:rPr lang="en-US" sz="1500" dirty="0"/>
              <a:t>     </a:t>
            </a:r>
          </a:p>
          <a:p>
            <a:pPr>
              <a:buNone/>
            </a:pPr>
            <a:endParaRPr lang="en-US" sz="1500" dirty="0">
              <a:latin typeface="Times New Roman" pitchFamily="18" charset="0"/>
              <a:cs typeface="Times New Roman" pitchFamily="18" charset="0"/>
            </a:endParaRPr>
          </a:p>
          <a:p>
            <a:br>
              <a:rPr lang="en-US" sz="1500" dirty="0">
                <a:latin typeface="Calibri (Body)"/>
                <a:cs typeface="Times New Roman" pitchFamily="18" charset="0"/>
              </a:rPr>
            </a:br>
            <a:endParaRPr lang="en-US" sz="1500" dirty="0">
              <a:latin typeface="Calibri (Body)"/>
              <a:cs typeface="Times New Roman" pitchFamily="18" charset="0"/>
            </a:endParaRPr>
          </a:p>
          <a:p>
            <a:pPr>
              <a:buFont typeface="Wingdings" pitchFamily="2" charset="2"/>
              <a:buChar char="Ø"/>
            </a:pPr>
            <a:endParaRPr lang="en-US" sz="1500" dirty="0">
              <a:latin typeface="Book Antiqua" pitchFamily="18" charset="0"/>
              <a:cs typeface="Times New Roman" pitchFamily="18" charset="0"/>
            </a:endParaRPr>
          </a:p>
          <a:p>
            <a:pPr>
              <a:buNone/>
            </a:pPr>
            <a:endParaRPr lang="en-US" sz="1500" dirty="0">
              <a:latin typeface="Times New Roman" pitchFamily="18" charset="0"/>
              <a:cs typeface="Times New Roman" pitchFamily="18" charset="0"/>
            </a:endParaRPr>
          </a:p>
          <a:p>
            <a:pPr>
              <a:buNone/>
            </a:pPr>
            <a:endParaRPr lang="en-US" sz="1500" dirty="0"/>
          </a:p>
          <a:p>
            <a:pPr lvl="0">
              <a:buNone/>
            </a:pPr>
            <a:endParaRPr lang="en-US" sz="1500" b="1" u="sng" dirty="0"/>
          </a:p>
          <a:p>
            <a:pPr>
              <a:buNone/>
            </a:pPr>
            <a:r>
              <a:rPr lang="en-US" sz="1500" dirty="0"/>
              <a:t> </a:t>
            </a:r>
          </a:p>
          <a:p>
            <a:endParaRPr lang="en-US" sz="1500" dirty="0">
              <a:latin typeface="Book Antiqua" pitchFamily="18" charset="0"/>
            </a:endParaRPr>
          </a:p>
          <a:p>
            <a:pPr lvl="0"/>
            <a:endParaRPr lang="en-US" sz="1500" u="sng" dirty="0">
              <a:latin typeface="Book Antiqua" pitchFamily="18" charset="0"/>
            </a:endParaRPr>
          </a:p>
        </p:txBody>
      </p:sp>
      <p:sp>
        <p:nvSpPr>
          <p:cNvPr id="8" name="TextBox 7"/>
          <p:cNvSpPr txBox="1"/>
          <p:nvPr/>
        </p:nvSpPr>
        <p:spPr>
          <a:xfrm>
            <a:off x="1063512" y="1360305"/>
            <a:ext cx="8229600" cy="2554545"/>
          </a:xfrm>
          <a:prstGeom prst="rect">
            <a:avLst/>
          </a:prstGeom>
          <a:noFill/>
        </p:spPr>
        <p:txBody>
          <a:bodyPr wrap="square" rtlCol="0">
            <a:spAutoFit/>
          </a:bodyPr>
          <a:lstStyle/>
          <a:p>
            <a:pPr marL="742950" indent="-742950">
              <a:buAutoNum type="arabicPeriod"/>
            </a:pPr>
            <a:r>
              <a:rPr lang="en-US" sz="4000" dirty="0"/>
              <a:t>P3 App</a:t>
            </a:r>
          </a:p>
          <a:p>
            <a:pPr marL="742950" indent="-742950">
              <a:buAutoNum type="arabicPeriod"/>
            </a:pPr>
            <a:r>
              <a:rPr lang="en-US" sz="4000" dirty="0"/>
              <a:t>Call (781)357-5151</a:t>
            </a:r>
          </a:p>
          <a:p>
            <a:pPr marL="742950" indent="-742950">
              <a:buAutoNum type="arabicPeriod"/>
            </a:pPr>
            <a:r>
              <a:rPr lang="en-US" sz="4000" dirty="0"/>
              <a:t>Visit www.nrpd.org</a:t>
            </a:r>
          </a:p>
          <a:p>
            <a:pPr marL="742950" indent="-742950">
              <a:buAutoNum type="arabicPeriod"/>
            </a:pPr>
            <a:r>
              <a:rPr lang="en-US" sz="4000" dirty="0"/>
              <a:t>Submit NRPS App</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0069" y="457200"/>
            <a:ext cx="3019425" cy="5915025"/>
          </a:xfrm>
          <a:prstGeom prst="rect">
            <a:avLst/>
          </a:prstGeom>
        </p:spPr>
      </p:pic>
      <p:pic>
        <p:nvPicPr>
          <p:cNvPr id="11" name="Picture 2" descr="Image result for p3 tip ap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8170" y="4398500"/>
            <a:ext cx="1587242" cy="158724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rot="1686783">
            <a:off x="6875882" y="868244"/>
            <a:ext cx="7084568" cy="619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PREVENTION</a:t>
            </a:r>
          </a:p>
        </p:txBody>
      </p:sp>
    </p:spTree>
    <p:extLst>
      <p:ext uri="{BB962C8B-B14F-4D97-AF65-F5344CB8AC3E}">
        <p14:creationId xmlns:p14="http://schemas.microsoft.com/office/powerpoint/2010/main" val="115092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904" y="6044184"/>
            <a:ext cx="12566904" cy="731520"/>
          </a:xfrm>
          <a:prstGeom prst="rect">
            <a:avLst/>
          </a:prstGeom>
          <a:solidFill>
            <a:srgbClr val="0000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TextBox 5"/>
          <p:cNvSpPr txBox="1"/>
          <p:nvPr/>
        </p:nvSpPr>
        <p:spPr>
          <a:xfrm>
            <a:off x="448056" y="457200"/>
            <a:ext cx="11292840" cy="4416594"/>
          </a:xfrm>
          <a:prstGeom prst="rect">
            <a:avLst/>
          </a:prstGeom>
          <a:noFill/>
        </p:spPr>
        <p:txBody>
          <a:bodyPr wrap="square" rtlCol="0">
            <a:spAutoFit/>
          </a:bodyPr>
          <a:lstStyle/>
          <a:p>
            <a:r>
              <a:rPr lang="en-US" sz="4500" b="1" dirty="0">
                <a:solidFill>
                  <a:srgbClr val="000099"/>
                </a:solidFill>
              </a:rPr>
              <a:t>Overview</a:t>
            </a:r>
          </a:p>
          <a:p>
            <a:endParaRPr lang="en-US" sz="2000" b="1" dirty="0">
              <a:solidFill>
                <a:srgbClr val="000099"/>
              </a:solidFill>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Grants</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Budget Statement</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Small Capital Request</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Fleet Management Update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Police Department FY25 Goals and Objectives </a:t>
            </a:r>
          </a:p>
        </p:txBody>
      </p:sp>
      <p:sp>
        <p:nvSpPr>
          <p:cNvPr id="7" name="TextBox 6"/>
          <p:cNvSpPr txBox="1"/>
          <p:nvPr/>
        </p:nvSpPr>
        <p:spPr>
          <a:xfrm>
            <a:off x="5632704" y="6211669"/>
            <a:ext cx="6108192" cy="677108"/>
          </a:xfrm>
          <a:prstGeom prst="rect">
            <a:avLst/>
          </a:prstGeom>
          <a:noFill/>
        </p:spPr>
        <p:txBody>
          <a:bodyPr wrap="square" rtlCol="0">
            <a:spAutoFit/>
          </a:bodyPr>
          <a:lstStyle/>
          <a:p>
            <a:pPr algn="r"/>
            <a:r>
              <a:rPr lang="en-US" sz="2000" dirty="0">
                <a:solidFill>
                  <a:schemeClr val="bg1"/>
                </a:solidFill>
              </a:rPr>
              <a:t>NRPD FY25 Budget Proposal</a:t>
            </a:r>
          </a:p>
          <a:p>
            <a:endParaRPr lang="en-US" dirty="0"/>
          </a:p>
        </p:txBody>
      </p:sp>
    </p:spTree>
    <p:extLst>
      <p:ext uri="{BB962C8B-B14F-4D97-AF65-F5344CB8AC3E}">
        <p14:creationId xmlns:p14="http://schemas.microsoft.com/office/powerpoint/2010/main" val="2120795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904" y="6044184"/>
            <a:ext cx="12566904" cy="731520"/>
          </a:xfrm>
          <a:prstGeom prst="rect">
            <a:avLst/>
          </a:prstGeom>
          <a:solidFill>
            <a:srgbClr val="0000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TextBox 5"/>
          <p:cNvSpPr txBox="1"/>
          <p:nvPr/>
        </p:nvSpPr>
        <p:spPr>
          <a:xfrm>
            <a:off x="138684" y="144912"/>
            <a:ext cx="11539728" cy="5924699"/>
          </a:xfrm>
          <a:prstGeom prst="rect">
            <a:avLst/>
          </a:prstGeom>
          <a:noFill/>
        </p:spPr>
        <p:txBody>
          <a:bodyPr wrap="square" rtlCol="0">
            <a:spAutoFit/>
          </a:bodyPr>
          <a:lstStyle/>
          <a:p>
            <a:r>
              <a:rPr lang="en-US" sz="4500" b="1" dirty="0">
                <a:solidFill>
                  <a:srgbClr val="000099"/>
                </a:solidFill>
              </a:rPr>
              <a:t>FY24 Grants</a:t>
            </a:r>
          </a:p>
          <a:p>
            <a:endParaRPr lang="en-US" sz="1000" dirty="0"/>
          </a:p>
          <a:p>
            <a:pPr marL="342900" lvl="0" indent="-34290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911 Training Grant</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$82,491.49</a:t>
            </a:r>
            <a:br>
              <a:rPr lang="en-US" b="1" u="sng"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911 Training Grant covers all annual mandatory 911 training for both Police and Fire.  </a:t>
            </a:r>
          </a:p>
          <a:p>
            <a:pPr marL="342900" indent="-342900">
              <a:buFont typeface="Arial" panose="020B0604020202020204" pitchFamily="34" charset="0"/>
              <a:buChar char="•"/>
            </a:pPr>
            <a:endParaRPr lang="en-US" b="1" u="sng"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911 Incentive Grant</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$48,134</a:t>
            </a:r>
            <a:br>
              <a:rPr lang="en-US" b="1" u="sng"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Funds IT support. This grant funds DELPHI technology contract to support IT infrastructure to include dispatch equipment, cruiser modems and laptops.</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EMD Grant $4,623.00</a:t>
            </a:r>
          </a:p>
          <a:p>
            <a:pPr lvl="0"/>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Covers costs associated with quality assurance for the Fire Dept. </a:t>
            </a:r>
          </a:p>
          <a:p>
            <a:pPr lvl="0"/>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Body Worn Camera Grant- $134,688.96</a:t>
            </a:r>
            <a:br>
              <a:rPr lang="en-US" b="1" dirty="0">
                <a:latin typeface="Times New Roman" panose="02020603050405020304" pitchFamily="18" charset="0"/>
                <a:cs typeface="Times New Roman" panose="02020603050405020304" pitchFamily="18" charset="0"/>
              </a:rPr>
            </a:b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Covers the cost to purchase body cameras/accessories for Chief of Police and three Lieutenants and an onsite storage server at the police station for storage of videos. At the time of the submission of the FY25 budget, there was no agreement with the Sergeant and Patrol Union.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U.S Department of Justice Bullet Proof Vest Partners</a:t>
            </a:r>
            <a:r>
              <a:rPr lang="en-US" dirty="0">
                <a:latin typeface="Times New Roman" panose="02020603050405020304" pitchFamily="18" charset="0"/>
                <a:cs typeface="Times New Roman" panose="02020603050405020304" pitchFamily="18" charset="0"/>
              </a:rPr>
              <a:t>hip: </a:t>
            </a:r>
            <a:r>
              <a:rPr lang="en-US" b="1" dirty="0">
                <a:latin typeface="Times New Roman" panose="02020603050405020304" pitchFamily="18" charset="0"/>
                <a:cs typeface="Times New Roman" panose="02020603050405020304" pitchFamily="18" charset="0"/>
              </a:rPr>
              <a:t>$26,000</a:t>
            </a:r>
            <a:br>
              <a:rPr lang="en-US" b="1" u="sng"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This grant provides armor vest for all officers and is based upon Department needs. Vests expire every five years. Every five years, all Officers need new vests.  </a:t>
            </a:r>
          </a:p>
        </p:txBody>
      </p:sp>
      <p:sp>
        <p:nvSpPr>
          <p:cNvPr id="7" name="TextBox 6"/>
          <p:cNvSpPr txBox="1"/>
          <p:nvPr/>
        </p:nvSpPr>
        <p:spPr>
          <a:xfrm>
            <a:off x="5632704" y="6211669"/>
            <a:ext cx="6108192" cy="677108"/>
          </a:xfrm>
          <a:prstGeom prst="rect">
            <a:avLst/>
          </a:prstGeom>
          <a:noFill/>
        </p:spPr>
        <p:txBody>
          <a:bodyPr wrap="square" rtlCol="0">
            <a:spAutoFit/>
          </a:bodyPr>
          <a:lstStyle/>
          <a:p>
            <a:pPr algn="r"/>
            <a:r>
              <a:rPr lang="en-US" sz="2000" dirty="0">
                <a:solidFill>
                  <a:schemeClr val="bg1"/>
                </a:solidFill>
              </a:rPr>
              <a:t>NRPD FY25 Budget Proposal</a:t>
            </a:r>
          </a:p>
          <a:p>
            <a:endParaRPr lang="en-US" dirty="0"/>
          </a:p>
        </p:txBody>
      </p:sp>
    </p:spTree>
    <p:extLst>
      <p:ext uri="{BB962C8B-B14F-4D97-AF65-F5344CB8AC3E}">
        <p14:creationId xmlns:p14="http://schemas.microsoft.com/office/powerpoint/2010/main" val="3227664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904" y="6044184"/>
            <a:ext cx="12566904" cy="731520"/>
          </a:xfrm>
          <a:prstGeom prst="rect">
            <a:avLst/>
          </a:prstGeom>
          <a:solidFill>
            <a:srgbClr val="0000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TextBox 5"/>
          <p:cNvSpPr txBox="1"/>
          <p:nvPr/>
        </p:nvSpPr>
        <p:spPr>
          <a:xfrm>
            <a:off x="732141" y="430567"/>
            <a:ext cx="11292840" cy="5940088"/>
          </a:xfrm>
          <a:prstGeom prst="rect">
            <a:avLst/>
          </a:prstGeom>
          <a:noFill/>
        </p:spPr>
        <p:txBody>
          <a:bodyPr wrap="square" rtlCol="0">
            <a:spAutoFit/>
          </a:bodyPr>
          <a:lstStyle/>
          <a:p>
            <a:r>
              <a:rPr lang="en-US" sz="4500" b="1" dirty="0">
                <a:solidFill>
                  <a:srgbClr val="000099"/>
                </a:solidFill>
              </a:rPr>
              <a:t>Grants</a:t>
            </a:r>
          </a:p>
          <a:p>
            <a:endParaRPr lang="en-US" sz="4500" b="1" dirty="0">
              <a:solidFill>
                <a:srgbClr val="000099"/>
              </a:solidFill>
            </a:endParaRPr>
          </a:p>
          <a:p>
            <a:r>
              <a:rPr lang="en-US" sz="2400" b="1" dirty="0"/>
              <a:t>Department of Mental Health $30,000</a:t>
            </a:r>
          </a:p>
          <a:p>
            <a:r>
              <a:rPr lang="en-US" sz="2400" dirty="0"/>
              <a:t>The DMH grant money was utilized for training of NRPD officers in Mental Health First Aid for Public Safety.</a:t>
            </a:r>
          </a:p>
          <a:p>
            <a:endParaRPr lang="en-US" dirty="0"/>
          </a:p>
          <a:p>
            <a:r>
              <a:rPr lang="en-US" sz="2400" b="1" dirty="0"/>
              <a:t>Drug Free Communities Grant  $125,000</a:t>
            </a:r>
            <a:br>
              <a:rPr lang="en-US" sz="2500" dirty="0"/>
            </a:br>
            <a:r>
              <a:rPr lang="en-US" sz="2400" dirty="0">
                <a:latin typeface="Times New Roman" panose="02020603050405020304" pitchFamily="18" charset="0"/>
                <a:cs typeface="Times New Roman" panose="02020603050405020304" pitchFamily="18" charset="0"/>
              </a:rPr>
              <a:t>Covers 100% of DFC Director salary and benefits. Funds strategies to track use and prevent youths use of alcohol, tobacco, vape products, marijuana, and prescription drugs. Supplements community presentations in partnership with other agencies and departments.</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lvl="0">
              <a:buNone/>
            </a:pPr>
            <a:endParaRPr lang="en-US" sz="2000" b="1" u="sng" dirty="0"/>
          </a:p>
          <a:p>
            <a:pPr>
              <a:buNone/>
            </a:pPr>
            <a:r>
              <a:rPr lang="en-US" sz="2000" dirty="0"/>
              <a:t> </a:t>
            </a:r>
          </a:p>
          <a:p>
            <a:endParaRPr lang="en-US" sz="2000" dirty="0">
              <a:latin typeface="Book Antiqua" pitchFamily="18" charset="0"/>
            </a:endParaRPr>
          </a:p>
          <a:p>
            <a:pPr lvl="0"/>
            <a:endParaRPr lang="en-US" sz="2000" u="sng" dirty="0">
              <a:latin typeface="Book Antiqua" pitchFamily="18" charset="0"/>
            </a:endParaRPr>
          </a:p>
        </p:txBody>
      </p:sp>
      <p:sp>
        <p:nvSpPr>
          <p:cNvPr id="7" name="TextBox 6"/>
          <p:cNvSpPr txBox="1"/>
          <p:nvPr/>
        </p:nvSpPr>
        <p:spPr>
          <a:xfrm>
            <a:off x="5632704" y="6211669"/>
            <a:ext cx="6108192" cy="677108"/>
          </a:xfrm>
          <a:prstGeom prst="rect">
            <a:avLst/>
          </a:prstGeom>
          <a:noFill/>
        </p:spPr>
        <p:txBody>
          <a:bodyPr wrap="square" rtlCol="0">
            <a:spAutoFit/>
          </a:bodyPr>
          <a:lstStyle/>
          <a:p>
            <a:pPr algn="r"/>
            <a:r>
              <a:rPr lang="en-US" sz="2000" dirty="0">
                <a:solidFill>
                  <a:schemeClr val="bg1"/>
                </a:solidFill>
              </a:rPr>
              <a:t>NRPD FY25 Budget Proposal</a:t>
            </a:r>
          </a:p>
          <a:p>
            <a:endParaRPr lang="en-US" dirty="0"/>
          </a:p>
        </p:txBody>
      </p:sp>
    </p:spTree>
    <p:extLst>
      <p:ext uri="{BB962C8B-B14F-4D97-AF65-F5344CB8AC3E}">
        <p14:creationId xmlns:p14="http://schemas.microsoft.com/office/powerpoint/2010/main" val="1743884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904" y="6044184"/>
            <a:ext cx="12566904" cy="731520"/>
          </a:xfrm>
          <a:prstGeom prst="rect">
            <a:avLst/>
          </a:prstGeom>
          <a:solidFill>
            <a:srgbClr val="0000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TextBox 5"/>
          <p:cNvSpPr txBox="1"/>
          <p:nvPr/>
        </p:nvSpPr>
        <p:spPr>
          <a:xfrm>
            <a:off x="448056" y="457200"/>
            <a:ext cx="11292840" cy="6263253"/>
          </a:xfrm>
          <a:prstGeom prst="rect">
            <a:avLst/>
          </a:prstGeom>
          <a:noFill/>
        </p:spPr>
        <p:txBody>
          <a:bodyPr wrap="square" rtlCol="0">
            <a:spAutoFit/>
          </a:bodyPr>
          <a:lstStyle/>
          <a:p>
            <a:r>
              <a:rPr lang="en-US" sz="4500" b="1" dirty="0">
                <a:solidFill>
                  <a:srgbClr val="000099"/>
                </a:solidFill>
              </a:rPr>
              <a:t>FY25 Budget Statement</a:t>
            </a:r>
            <a:endParaRPr lang="en-US" sz="2000" dirty="0"/>
          </a:p>
          <a:p>
            <a:pPr>
              <a:buNone/>
            </a:pPr>
            <a:endParaRPr lang="en-US" sz="2000" dirty="0"/>
          </a:p>
          <a:p>
            <a:pPr marL="342900" indent="-342900">
              <a:buFont typeface="Arial" panose="020B0604020202020204" pitchFamily="34" charset="0"/>
              <a:buChar char="•"/>
            </a:pPr>
            <a:endParaRPr lang="en-US" sz="2800" dirty="0">
              <a:latin typeface="Calibri (Body)"/>
              <a:cs typeface="Times New Roman" pitchFamily="18" charset="0"/>
            </a:endParaRPr>
          </a:p>
          <a:p>
            <a:pPr marL="342900" indent="-342900">
              <a:buFont typeface="Arial" panose="020B0604020202020204" pitchFamily="34" charset="0"/>
              <a:buChar char="•"/>
            </a:pPr>
            <a:endParaRPr lang="en-US" sz="2800" dirty="0">
              <a:latin typeface="Calibri (Body)"/>
              <a:cs typeface="Times New Roman" pitchFamily="18" charset="0"/>
            </a:endParaRP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Our proposed FY25 Budget reflects a </a:t>
            </a:r>
            <a:r>
              <a:rPr lang="en-US" sz="2800" dirty="0">
                <a:solidFill>
                  <a:srgbClr val="FF0000"/>
                </a:solidFill>
                <a:latin typeface="Times New Roman" panose="02020603050405020304" pitchFamily="18" charset="0"/>
                <a:cs typeface="Times New Roman" panose="02020603050405020304" pitchFamily="18" charset="0"/>
              </a:rPr>
              <a:t>decrease</a:t>
            </a:r>
            <a:r>
              <a:rPr lang="en-US" sz="2800" dirty="0">
                <a:latin typeface="Times New Roman" panose="02020603050405020304" pitchFamily="18" charset="0"/>
                <a:cs typeface="Times New Roman" panose="02020603050405020304" pitchFamily="18" charset="0"/>
              </a:rPr>
              <a:t> of </a:t>
            </a:r>
          </a:p>
          <a:p>
            <a:r>
              <a:rPr lang="en-US" sz="2800" b="1" dirty="0">
                <a:solidFill>
                  <a:srgbClr val="000099"/>
                </a:solidFill>
                <a:latin typeface="Times New Roman" panose="02020603050405020304" pitchFamily="18" charset="0"/>
                <a:cs typeface="Times New Roman" panose="02020603050405020304" pitchFamily="18" charset="0"/>
              </a:rPr>
              <a:t>     $49,026 or 1.1 % </a:t>
            </a:r>
            <a:r>
              <a:rPr lang="en-US" sz="2800" dirty="0">
                <a:latin typeface="Times New Roman" panose="02020603050405020304" pitchFamily="18" charset="0"/>
                <a:cs typeface="Times New Roman" panose="02020603050405020304" pitchFamily="18" charset="0"/>
              </a:rPr>
              <a:t>from the appropriated FY24 Budget.</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Calibri (Body)"/>
                <a:cs typeface="Times New Roman" pitchFamily="18" charset="0"/>
              </a:rPr>
            </a:br>
            <a:endParaRPr lang="en-US" sz="2800" dirty="0">
              <a:latin typeface="Calibri (Body)"/>
              <a:cs typeface="Times New Roman" pitchFamily="18" charset="0"/>
            </a:endParaRPr>
          </a:p>
          <a:p>
            <a:endParaRPr lang="en-US" sz="2000" dirty="0">
              <a:latin typeface="Book Antiqua" pitchFamily="18" charset="0"/>
              <a:cs typeface="Times New Roman" pitchFamily="18" charset="0"/>
            </a:endParaRPr>
          </a:p>
          <a:p>
            <a:pPr>
              <a:buNone/>
            </a:pPr>
            <a:endParaRPr lang="en-US" sz="2000" dirty="0">
              <a:latin typeface="Times New Roman" pitchFamily="18" charset="0"/>
              <a:cs typeface="Times New Roman" pitchFamily="18" charset="0"/>
            </a:endParaRPr>
          </a:p>
          <a:p>
            <a:pPr>
              <a:buNone/>
            </a:pPr>
            <a:endParaRPr lang="en-US" sz="2000" dirty="0"/>
          </a:p>
          <a:p>
            <a:pPr lvl="0">
              <a:buNone/>
            </a:pPr>
            <a:endParaRPr lang="en-US" sz="2000" b="1" u="sng" dirty="0"/>
          </a:p>
          <a:p>
            <a:pPr>
              <a:buNone/>
            </a:pPr>
            <a:r>
              <a:rPr lang="en-US" sz="2000" dirty="0"/>
              <a:t> </a:t>
            </a:r>
          </a:p>
          <a:p>
            <a:endParaRPr lang="en-US" sz="2000" dirty="0">
              <a:latin typeface="Book Antiqua" pitchFamily="18" charset="0"/>
            </a:endParaRPr>
          </a:p>
          <a:p>
            <a:pPr lvl="0"/>
            <a:endParaRPr lang="en-US" sz="2000" u="sng" dirty="0">
              <a:latin typeface="Book Antiqua" pitchFamily="18" charset="0"/>
            </a:endParaRPr>
          </a:p>
        </p:txBody>
      </p:sp>
      <p:sp>
        <p:nvSpPr>
          <p:cNvPr id="7" name="TextBox 6"/>
          <p:cNvSpPr txBox="1"/>
          <p:nvPr/>
        </p:nvSpPr>
        <p:spPr>
          <a:xfrm>
            <a:off x="5632704" y="6211669"/>
            <a:ext cx="6108192" cy="677108"/>
          </a:xfrm>
          <a:prstGeom prst="rect">
            <a:avLst/>
          </a:prstGeom>
          <a:noFill/>
        </p:spPr>
        <p:txBody>
          <a:bodyPr wrap="square" rtlCol="0">
            <a:spAutoFit/>
          </a:bodyPr>
          <a:lstStyle/>
          <a:p>
            <a:pPr algn="r"/>
            <a:r>
              <a:rPr lang="en-US" sz="2000" dirty="0">
                <a:solidFill>
                  <a:schemeClr val="bg1"/>
                </a:solidFill>
              </a:rPr>
              <a:t>NRPD FY25 Budget Proposal</a:t>
            </a:r>
          </a:p>
          <a:p>
            <a:endParaRPr lang="en-US" dirty="0"/>
          </a:p>
        </p:txBody>
      </p:sp>
    </p:spTree>
    <p:extLst>
      <p:ext uri="{BB962C8B-B14F-4D97-AF65-F5344CB8AC3E}">
        <p14:creationId xmlns:p14="http://schemas.microsoft.com/office/powerpoint/2010/main" val="3940262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904" y="6044184"/>
            <a:ext cx="12566904" cy="731520"/>
          </a:xfrm>
          <a:prstGeom prst="rect">
            <a:avLst/>
          </a:prstGeom>
          <a:solidFill>
            <a:srgbClr val="0000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TextBox 5"/>
          <p:cNvSpPr txBox="1"/>
          <p:nvPr/>
        </p:nvSpPr>
        <p:spPr>
          <a:xfrm>
            <a:off x="448056" y="457200"/>
            <a:ext cx="11292840" cy="4708981"/>
          </a:xfrm>
          <a:prstGeom prst="rect">
            <a:avLst/>
          </a:prstGeom>
          <a:noFill/>
        </p:spPr>
        <p:txBody>
          <a:bodyPr wrap="square" rtlCol="0">
            <a:spAutoFit/>
          </a:bodyPr>
          <a:lstStyle/>
          <a:p>
            <a:r>
              <a:rPr lang="en-US" sz="4500" b="1" dirty="0">
                <a:solidFill>
                  <a:srgbClr val="000099"/>
                </a:solidFill>
              </a:rPr>
              <a:t>FY25 Budget Proposal</a:t>
            </a:r>
            <a:endParaRPr lang="en-US" sz="2000" dirty="0"/>
          </a:p>
          <a:p>
            <a:pPr>
              <a:buNone/>
            </a:pPr>
            <a:endParaRPr lang="en-US" sz="2000" dirty="0"/>
          </a:p>
          <a:p>
            <a:pPr>
              <a:buNone/>
            </a:pPr>
            <a:endParaRPr lang="en-US" sz="4500" dirty="0">
              <a:latin typeface="Times New Roman" pitchFamily="18" charset="0"/>
              <a:cs typeface="Times New Roman" pitchFamily="18" charset="0"/>
            </a:endParaRPr>
          </a:p>
          <a:p>
            <a:br>
              <a:rPr lang="en-US" sz="2500" dirty="0">
                <a:latin typeface="Calibri (Body)"/>
                <a:cs typeface="Times New Roman" pitchFamily="18" charset="0"/>
              </a:rPr>
            </a:br>
            <a:endParaRPr lang="en-US" sz="2500" dirty="0">
              <a:latin typeface="Calibri (Body)"/>
              <a:cs typeface="Times New Roman" pitchFamily="18" charset="0"/>
            </a:endParaRPr>
          </a:p>
          <a:p>
            <a:pPr>
              <a:buFont typeface="Wingdings" pitchFamily="2" charset="2"/>
              <a:buChar char="Ø"/>
            </a:pPr>
            <a:endParaRPr lang="en-US" sz="2000" dirty="0">
              <a:latin typeface="Book Antiqua" pitchFamily="18" charset="0"/>
              <a:cs typeface="Times New Roman" pitchFamily="18" charset="0"/>
            </a:endParaRPr>
          </a:p>
          <a:p>
            <a:pPr>
              <a:buNone/>
            </a:pPr>
            <a:endParaRPr lang="en-US" sz="2000" dirty="0">
              <a:latin typeface="Times New Roman" pitchFamily="18" charset="0"/>
              <a:cs typeface="Times New Roman" pitchFamily="18" charset="0"/>
            </a:endParaRPr>
          </a:p>
          <a:p>
            <a:pPr>
              <a:buNone/>
            </a:pPr>
            <a:endParaRPr lang="en-US" sz="2000" dirty="0"/>
          </a:p>
          <a:p>
            <a:pPr lvl="0">
              <a:buNone/>
            </a:pPr>
            <a:endParaRPr lang="en-US" sz="2000" b="1" u="sng" dirty="0"/>
          </a:p>
          <a:p>
            <a:pPr>
              <a:buNone/>
            </a:pPr>
            <a:r>
              <a:rPr lang="en-US" sz="2000" dirty="0"/>
              <a:t> </a:t>
            </a:r>
          </a:p>
          <a:p>
            <a:endParaRPr lang="en-US" sz="2000" dirty="0">
              <a:latin typeface="Book Antiqua" pitchFamily="18" charset="0"/>
            </a:endParaRPr>
          </a:p>
          <a:p>
            <a:pPr lvl="0"/>
            <a:endParaRPr lang="en-US" sz="2000" u="sng" dirty="0">
              <a:latin typeface="Book Antiqua" pitchFamily="18" charset="0"/>
            </a:endParaRPr>
          </a:p>
        </p:txBody>
      </p:sp>
      <p:sp>
        <p:nvSpPr>
          <p:cNvPr id="7" name="TextBox 6"/>
          <p:cNvSpPr txBox="1"/>
          <p:nvPr/>
        </p:nvSpPr>
        <p:spPr>
          <a:xfrm>
            <a:off x="5632704" y="6211669"/>
            <a:ext cx="6108192" cy="677108"/>
          </a:xfrm>
          <a:prstGeom prst="rect">
            <a:avLst/>
          </a:prstGeom>
          <a:noFill/>
        </p:spPr>
        <p:txBody>
          <a:bodyPr wrap="square" rtlCol="0">
            <a:spAutoFit/>
          </a:bodyPr>
          <a:lstStyle/>
          <a:p>
            <a:pPr algn="r"/>
            <a:r>
              <a:rPr lang="en-US" sz="2000" dirty="0">
                <a:solidFill>
                  <a:schemeClr val="bg1"/>
                </a:solidFill>
              </a:rPr>
              <a:t>NRPD FY25 Budget Proposal</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068109443"/>
              </p:ext>
            </p:extLst>
          </p:nvPr>
        </p:nvGraphicFramePr>
        <p:xfrm>
          <a:off x="448056" y="1304882"/>
          <a:ext cx="10963656" cy="4282440"/>
        </p:xfrm>
        <a:graphic>
          <a:graphicData uri="http://schemas.openxmlformats.org/drawingml/2006/table">
            <a:tbl>
              <a:tblPr firstRow="1" bandRow="1">
                <a:tableStyleId>{5C22544A-7EE6-4342-B048-85BDC9FD1C3A}</a:tableStyleId>
              </a:tblPr>
              <a:tblGrid>
                <a:gridCol w="3167599">
                  <a:extLst>
                    <a:ext uri="{9D8B030D-6E8A-4147-A177-3AD203B41FA5}">
                      <a16:colId xmlns:a16="http://schemas.microsoft.com/office/drawing/2014/main" val="20000"/>
                    </a:ext>
                  </a:extLst>
                </a:gridCol>
                <a:gridCol w="2348540">
                  <a:extLst>
                    <a:ext uri="{9D8B030D-6E8A-4147-A177-3AD203B41FA5}">
                      <a16:colId xmlns:a16="http://schemas.microsoft.com/office/drawing/2014/main" val="20001"/>
                    </a:ext>
                  </a:extLst>
                </a:gridCol>
                <a:gridCol w="5447517">
                  <a:extLst>
                    <a:ext uri="{9D8B030D-6E8A-4147-A177-3AD203B41FA5}">
                      <a16:colId xmlns:a16="http://schemas.microsoft.com/office/drawing/2014/main" val="20002"/>
                    </a:ext>
                  </a:extLst>
                </a:gridCol>
              </a:tblGrid>
              <a:tr h="754577">
                <a:tc>
                  <a:txBody>
                    <a:bodyPr/>
                    <a:lstStyle/>
                    <a:p>
                      <a:r>
                        <a:rPr lang="en-US" sz="2500" dirty="0">
                          <a:solidFill>
                            <a:schemeClr val="tx1"/>
                          </a:solidFill>
                          <a:latin typeface="+mn-lt"/>
                        </a:rPr>
                        <a:t>Item</a:t>
                      </a:r>
                    </a:p>
                  </a:txBody>
                  <a:tcPr/>
                </a:tc>
                <a:tc>
                  <a:txBody>
                    <a:bodyPr/>
                    <a:lstStyle/>
                    <a:p>
                      <a:r>
                        <a:rPr lang="en-US" sz="2500" dirty="0">
                          <a:solidFill>
                            <a:schemeClr val="tx1"/>
                          </a:solidFill>
                          <a:latin typeface="+mn-lt"/>
                        </a:rPr>
                        <a:t>Increase/ </a:t>
                      </a:r>
                      <a:r>
                        <a:rPr lang="en-US" sz="2500" dirty="0">
                          <a:solidFill>
                            <a:srgbClr val="FF0000"/>
                          </a:solidFill>
                          <a:latin typeface="+mn-lt"/>
                        </a:rPr>
                        <a:t>Decrease</a:t>
                      </a:r>
                      <a:endParaRPr lang="en-US" sz="2500" dirty="0">
                        <a:solidFill>
                          <a:schemeClr val="tx1"/>
                        </a:solidFill>
                        <a:latin typeface="+mn-lt"/>
                      </a:endParaRPr>
                    </a:p>
                  </a:txBody>
                  <a:tcPr/>
                </a:tc>
                <a:tc>
                  <a:txBody>
                    <a:bodyPr/>
                    <a:lstStyle/>
                    <a:p>
                      <a:r>
                        <a:rPr lang="en-US" sz="2500" dirty="0">
                          <a:solidFill>
                            <a:schemeClr val="tx1"/>
                          </a:solidFill>
                          <a:latin typeface="+mn-lt"/>
                        </a:rPr>
                        <a:t>Description</a:t>
                      </a:r>
                    </a:p>
                  </a:txBody>
                  <a:tcPr/>
                </a:tc>
                <a:extLst>
                  <a:ext uri="{0D108BD9-81ED-4DB2-BD59-A6C34878D82A}">
                    <a16:rowId xmlns:a16="http://schemas.microsoft.com/office/drawing/2014/main" val="10000"/>
                  </a:ext>
                </a:extLst>
              </a:tr>
              <a:tr h="370840">
                <a:tc>
                  <a:txBody>
                    <a:bodyPr/>
                    <a:lstStyle/>
                    <a:p>
                      <a:r>
                        <a:rPr lang="en-US" sz="2500" b="0" dirty="0">
                          <a:latin typeface="+mn-lt"/>
                        </a:rPr>
                        <a:t>Police</a:t>
                      </a:r>
                      <a:r>
                        <a:rPr lang="en-US" sz="2500" b="0" baseline="0" dirty="0">
                          <a:latin typeface="+mn-lt"/>
                        </a:rPr>
                        <a:t> Personnel Costs</a:t>
                      </a:r>
                      <a:endParaRPr lang="en-US" sz="25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500" b="0">
                          <a:solidFill>
                            <a:srgbClr val="FF0000"/>
                          </a:solidFill>
                          <a:latin typeface="+mn-lt"/>
                          <a:ea typeface="Times New Roman"/>
                        </a:rPr>
                        <a:t>$85,154</a:t>
                      </a:r>
                      <a:endParaRPr lang="en-US" sz="2500" b="0" dirty="0">
                        <a:solidFill>
                          <a:srgbClr val="FF0000"/>
                        </a:solidFill>
                        <a:latin typeface="+mn-lt"/>
                        <a:ea typeface="Times New Roman"/>
                      </a:endParaRPr>
                    </a:p>
                  </a:txBody>
                  <a:tcPr/>
                </a:tc>
                <a:tc>
                  <a:txBody>
                    <a:bodyPr/>
                    <a:lstStyle/>
                    <a:p>
                      <a:r>
                        <a:rPr lang="en-US" sz="1800" kern="1200" dirty="0">
                          <a:solidFill>
                            <a:schemeClr val="dk1"/>
                          </a:solidFill>
                          <a:effectLst/>
                          <a:latin typeface="+mn-lt"/>
                          <a:ea typeface="+mn-ea"/>
                          <a:cs typeface="+mn-cs"/>
                        </a:rPr>
                        <a:t>Due to the retirement of three senior police officers in FY24</a:t>
                      </a:r>
                    </a:p>
                  </a:txBody>
                  <a:tcPr/>
                </a:tc>
                <a:extLst>
                  <a:ext uri="{0D108BD9-81ED-4DB2-BD59-A6C34878D82A}">
                    <a16:rowId xmlns:a16="http://schemas.microsoft.com/office/drawing/2014/main" val="10001"/>
                  </a:ext>
                </a:extLst>
              </a:tr>
              <a:tr h="254929">
                <a:tc>
                  <a:txBody>
                    <a:bodyPr/>
                    <a:lstStyle/>
                    <a:p>
                      <a:r>
                        <a:rPr lang="en-US" sz="2500" b="0" dirty="0">
                          <a:latin typeface="+mn-lt"/>
                        </a:rPr>
                        <a:t>Small Capital</a:t>
                      </a:r>
                    </a:p>
                  </a:txBody>
                  <a:tcPr/>
                </a:tc>
                <a:tc>
                  <a:txBody>
                    <a:bodyPr/>
                    <a:lstStyle/>
                    <a:p>
                      <a:r>
                        <a:rPr lang="en-US" sz="2500" b="0" dirty="0">
                          <a:solidFill>
                            <a:schemeClr val="tx1"/>
                          </a:solidFill>
                          <a:latin typeface="+mn-lt"/>
                        </a:rPr>
                        <a:t>$17,043</a:t>
                      </a:r>
                      <a:endParaRPr lang="en-US" sz="2500" b="0" dirty="0">
                        <a:solidFill>
                          <a:srgbClr val="FF0000"/>
                        </a:solidFill>
                        <a:latin typeface="+mn-lt"/>
                      </a:endParaRPr>
                    </a:p>
                  </a:txBody>
                  <a:tcPr/>
                </a:tc>
                <a:tc>
                  <a:txBody>
                    <a:bodyPr/>
                    <a:lstStyle/>
                    <a:p>
                      <a:r>
                        <a:rPr lang="en-US" sz="1800" kern="1200" dirty="0">
                          <a:solidFill>
                            <a:schemeClr val="dk1"/>
                          </a:solidFill>
                          <a:effectLst/>
                          <a:latin typeface="+mn-lt"/>
                          <a:ea typeface="+mn-ea"/>
                          <a:cs typeface="+mn-cs"/>
                        </a:rPr>
                        <a:t>Purchase of four new talon radar equipment and three speed board signs.</a:t>
                      </a:r>
                    </a:p>
                  </a:txBody>
                  <a:tcPr/>
                </a:tc>
                <a:extLst>
                  <a:ext uri="{0D108BD9-81ED-4DB2-BD59-A6C34878D82A}">
                    <a16:rowId xmlns:a16="http://schemas.microsoft.com/office/drawing/2014/main" val="10002"/>
                  </a:ext>
                </a:extLst>
              </a:tr>
              <a:tr h="254929">
                <a:tc>
                  <a:txBody>
                    <a:bodyPr/>
                    <a:lstStyle/>
                    <a:p>
                      <a:r>
                        <a:rPr lang="en-US" sz="2500" b="0" dirty="0">
                          <a:latin typeface="+mn-lt"/>
                        </a:rPr>
                        <a:t>National Core Competency (NCCR) Training</a:t>
                      </a:r>
                    </a:p>
                  </a:txBody>
                  <a:tcPr/>
                </a:tc>
                <a:tc>
                  <a:txBody>
                    <a:bodyPr/>
                    <a:lstStyle/>
                    <a:p>
                      <a:r>
                        <a:rPr lang="en-US" sz="2500" b="0" dirty="0">
                          <a:solidFill>
                            <a:schemeClr val="tx1"/>
                          </a:solidFill>
                          <a:latin typeface="+mn-lt"/>
                        </a:rPr>
                        <a:t>$12,949</a:t>
                      </a:r>
                    </a:p>
                  </a:txBody>
                  <a:tcPr/>
                </a:tc>
                <a:tc>
                  <a:txBody>
                    <a:bodyPr/>
                    <a:lstStyle/>
                    <a:p>
                      <a:r>
                        <a:rPr lang="en-US" sz="1800" kern="1200" dirty="0">
                          <a:solidFill>
                            <a:schemeClr val="dk1"/>
                          </a:solidFill>
                          <a:effectLst/>
                          <a:latin typeface="+mn-lt"/>
                          <a:ea typeface="+mn-ea"/>
                          <a:cs typeface="+mn-cs"/>
                        </a:rPr>
                        <a:t>Biennial re-certification training for department EMT’s.</a:t>
                      </a:r>
                    </a:p>
                  </a:txBody>
                  <a:tcPr/>
                </a:tc>
                <a:extLst>
                  <a:ext uri="{0D108BD9-81ED-4DB2-BD59-A6C34878D82A}">
                    <a16:rowId xmlns:a16="http://schemas.microsoft.com/office/drawing/2014/main" val="2257821319"/>
                  </a:ext>
                </a:extLst>
              </a:tr>
              <a:tr h="370840">
                <a:tc>
                  <a:txBody>
                    <a:bodyPr/>
                    <a:lstStyle/>
                    <a:p>
                      <a:r>
                        <a:rPr kumimoji="0" lang="en-US" sz="2500" b="0" kern="1200" dirty="0">
                          <a:solidFill>
                            <a:schemeClr val="dk1"/>
                          </a:solidFill>
                          <a:latin typeface="+mn-lt"/>
                          <a:ea typeface="+mn-ea"/>
                          <a:cs typeface="+mn-cs"/>
                        </a:rPr>
                        <a:t>Rewire4 Officer Wellness Training</a:t>
                      </a:r>
                      <a:endParaRPr lang="en-US" sz="25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500" b="0" dirty="0">
                          <a:solidFill>
                            <a:schemeClr val="tx1"/>
                          </a:solidFill>
                          <a:latin typeface="+mn-lt"/>
                          <a:ea typeface="Times New Roman"/>
                        </a:rPr>
                        <a:t>$15,553</a:t>
                      </a:r>
                    </a:p>
                  </a:txBody>
                  <a:tcPr/>
                </a:tc>
                <a:tc>
                  <a:txBody>
                    <a:bodyPr/>
                    <a:lstStyle/>
                    <a:p>
                      <a:r>
                        <a:rPr kumimoji="0" lang="en-US" sz="1800" b="0" kern="1200" baseline="0" dirty="0">
                          <a:solidFill>
                            <a:schemeClr val="tx1"/>
                          </a:solidFill>
                          <a:latin typeface="+mn-lt"/>
                          <a:ea typeface="+mn-ea"/>
                          <a:cs typeface="+mn-cs"/>
                        </a:rPr>
                        <a:t>Rewire4 can teach LE officers theory &amp; skills to have a greater understanding of how thought, feelings and behaviors impact their lives.</a:t>
                      </a:r>
                      <a:endParaRPr lang="en-US" sz="1800" b="0" dirty="0">
                        <a:solidFill>
                          <a:schemeClr val="tx1"/>
                        </a:solidFill>
                        <a:latin typeface="+mn-lt"/>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5469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904" y="6044184"/>
            <a:ext cx="12566904" cy="731520"/>
          </a:xfrm>
          <a:prstGeom prst="rect">
            <a:avLst/>
          </a:prstGeom>
          <a:solidFill>
            <a:srgbClr val="0000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TextBox 5"/>
          <p:cNvSpPr txBox="1"/>
          <p:nvPr/>
        </p:nvSpPr>
        <p:spPr>
          <a:xfrm>
            <a:off x="448056" y="36576"/>
            <a:ext cx="11292840" cy="4401205"/>
          </a:xfrm>
          <a:prstGeom prst="rect">
            <a:avLst/>
          </a:prstGeom>
          <a:noFill/>
        </p:spPr>
        <p:txBody>
          <a:bodyPr wrap="square" rtlCol="0">
            <a:spAutoFit/>
          </a:bodyPr>
          <a:lstStyle/>
          <a:p>
            <a:r>
              <a:rPr lang="en-US" sz="4500" b="1" dirty="0">
                <a:solidFill>
                  <a:srgbClr val="000099"/>
                </a:solidFill>
              </a:rPr>
              <a:t>Budget Comparison</a:t>
            </a:r>
            <a:endParaRPr lang="en-US" sz="2000" dirty="0"/>
          </a:p>
          <a:p>
            <a:pPr>
              <a:buNone/>
            </a:pPr>
            <a:endParaRPr lang="en-US" sz="4500" dirty="0">
              <a:latin typeface="Times New Roman" pitchFamily="18" charset="0"/>
              <a:cs typeface="Times New Roman" pitchFamily="18" charset="0"/>
            </a:endParaRPr>
          </a:p>
          <a:p>
            <a:br>
              <a:rPr lang="en-US" sz="2500" dirty="0">
                <a:latin typeface="Calibri (Body)"/>
                <a:cs typeface="Times New Roman" pitchFamily="18" charset="0"/>
              </a:rPr>
            </a:br>
            <a:endParaRPr lang="en-US" sz="2500" dirty="0">
              <a:latin typeface="Calibri (Body)"/>
              <a:cs typeface="Times New Roman" pitchFamily="18" charset="0"/>
            </a:endParaRPr>
          </a:p>
          <a:p>
            <a:pPr>
              <a:buFont typeface="Wingdings" pitchFamily="2" charset="2"/>
              <a:buChar char="Ø"/>
            </a:pPr>
            <a:endParaRPr lang="en-US" sz="2000" dirty="0">
              <a:latin typeface="Book Antiqua" pitchFamily="18" charset="0"/>
              <a:cs typeface="Times New Roman" pitchFamily="18" charset="0"/>
            </a:endParaRPr>
          </a:p>
          <a:p>
            <a:pPr>
              <a:buNone/>
            </a:pPr>
            <a:endParaRPr lang="en-US" sz="2000" dirty="0">
              <a:latin typeface="Times New Roman" pitchFamily="18" charset="0"/>
              <a:cs typeface="Times New Roman" pitchFamily="18" charset="0"/>
            </a:endParaRPr>
          </a:p>
          <a:p>
            <a:pPr>
              <a:buNone/>
            </a:pPr>
            <a:endParaRPr lang="en-US" sz="2000" dirty="0"/>
          </a:p>
          <a:p>
            <a:pPr lvl="0">
              <a:buNone/>
            </a:pPr>
            <a:endParaRPr lang="en-US" sz="2000" b="1" u="sng" dirty="0"/>
          </a:p>
          <a:p>
            <a:pPr>
              <a:buNone/>
            </a:pPr>
            <a:r>
              <a:rPr lang="en-US" sz="2000" dirty="0"/>
              <a:t> </a:t>
            </a:r>
          </a:p>
          <a:p>
            <a:endParaRPr lang="en-US" sz="2000" dirty="0">
              <a:latin typeface="Book Antiqua" pitchFamily="18" charset="0"/>
            </a:endParaRPr>
          </a:p>
          <a:p>
            <a:pPr lvl="0"/>
            <a:endParaRPr lang="en-US" sz="2000" u="sng" dirty="0">
              <a:latin typeface="Book Antiqua" pitchFamily="18" charset="0"/>
            </a:endParaRPr>
          </a:p>
        </p:txBody>
      </p:sp>
      <p:sp>
        <p:nvSpPr>
          <p:cNvPr id="7" name="TextBox 6"/>
          <p:cNvSpPr txBox="1"/>
          <p:nvPr/>
        </p:nvSpPr>
        <p:spPr>
          <a:xfrm>
            <a:off x="5632704" y="6211669"/>
            <a:ext cx="6108192" cy="677108"/>
          </a:xfrm>
          <a:prstGeom prst="rect">
            <a:avLst/>
          </a:prstGeom>
          <a:noFill/>
        </p:spPr>
        <p:txBody>
          <a:bodyPr wrap="square" rtlCol="0">
            <a:spAutoFit/>
          </a:bodyPr>
          <a:lstStyle/>
          <a:p>
            <a:pPr algn="r"/>
            <a:r>
              <a:rPr lang="en-US" sz="2000" dirty="0">
                <a:solidFill>
                  <a:schemeClr val="bg1"/>
                </a:solidFill>
              </a:rPr>
              <a:t>NRPD FY25 Budget Proposal</a:t>
            </a: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11956982"/>
              </p:ext>
            </p:extLst>
          </p:nvPr>
        </p:nvGraphicFramePr>
        <p:xfrm>
          <a:off x="448056" y="902877"/>
          <a:ext cx="9438736" cy="4403816"/>
        </p:xfrm>
        <a:graphic>
          <a:graphicData uri="http://schemas.openxmlformats.org/drawingml/2006/table">
            <a:tbl>
              <a:tblPr firstRow="1" bandRow="1">
                <a:tableStyleId>{5C22544A-7EE6-4342-B048-85BDC9FD1C3A}</a:tableStyleId>
              </a:tblPr>
              <a:tblGrid>
                <a:gridCol w="2242379">
                  <a:extLst>
                    <a:ext uri="{9D8B030D-6E8A-4147-A177-3AD203B41FA5}">
                      <a16:colId xmlns:a16="http://schemas.microsoft.com/office/drawing/2014/main" val="20000"/>
                    </a:ext>
                  </a:extLst>
                </a:gridCol>
                <a:gridCol w="2006179">
                  <a:extLst>
                    <a:ext uri="{9D8B030D-6E8A-4147-A177-3AD203B41FA5}">
                      <a16:colId xmlns:a16="http://schemas.microsoft.com/office/drawing/2014/main" val="20001"/>
                    </a:ext>
                  </a:extLst>
                </a:gridCol>
                <a:gridCol w="2085926">
                  <a:extLst>
                    <a:ext uri="{9D8B030D-6E8A-4147-A177-3AD203B41FA5}">
                      <a16:colId xmlns:a16="http://schemas.microsoft.com/office/drawing/2014/main" val="20002"/>
                    </a:ext>
                  </a:extLst>
                </a:gridCol>
                <a:gridCol w="1484697">
                  <a:extLst>
                    <a:ext uri="{9D8B030D-6E8A-4147-A177-3AD203B41FA5}">
                      <a16:colId xmlns:a16="http://schemas.microsoft.com/office/drawing/2014/main" val="20003"/>
                    </a:ext>
                  </a:extLst>
                </a:gridCol>
                <a:gridCol w="1619555">
                  <a:extLst>
                    <a:ext uri="{9D8B030D-6E8A-4147-A177-3AD203B41FA5}">
                      <a16:colId xmlns:a16="http://schemas.microsoft.com/office/drawing/2014/main" val="20004"/>
                    </a:ext>
                  </a:extLst>
                </a:gridCol>
              </a:tblGrid>
              <a:tr h="598034">
                <a:tc>
                  <a:txBody>
                    <a:bodyPr/>
                    <a:lstStyle/>
                    <a:p>
                      <a:endParaRPr lang="en-US" sz="3000" dirty="0"/>
                    </a:p>
                  </a:txBody>
                  <a:tcPr/>
                </a:tc>
                <a:tc>
                  <a:txBody>
                    <a:bodyPr/>
                    <a:lstStyle/>
                    <a:p>
                      <a:r>
                        <a:rPr lang="en-US" sz="3000" dirty="0"/>
                        <a:t>FY24</a:t>
                      </a:r>
                    </a:p>
                  </a:txBody>
                  <a:tcPr/>
                </a:tc>
                <a:tc gridSpan="3">
                  <a:txBody>
                    <a:bodyPr/>
                    <a:lstStyle/>
                    <a:p>
                      <a:r>
                        <a:rPr lang="en-US" sz="3000" dirty="0"/>
                        <a:t>FY25   </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1032224">
                <a:tc>
                  <a:txBody>
                    <a:bodyPr/>
                    <a:lstStyle/>
                    <a:p>
                      <a:endParaRPr lang="en-US" sz="3000" dirty="0"/>
                    </a:p>
                  </a:txBody>
                  <a:tcPr/>
                </a:tc>
                <a:tc>
                  <a:txBody>
                    <a:bodyPr/>
                    <a:lstStyle/>
                    <a:p>
                      <a:r>
                        <a:rPr lang="en-US" sz="2400" dirty="0"/>
                        <a:t>Total</a:t>
                      </a:r>
                    </a:p>
                  </a:txBody>
                  <a:tcPr/>
                </a:tc>
                <a:tc>
                  <a:txBody>
                    <a:bodyPr/>
                    <a:lstStyle/>
                    <a:p>
                      <a:r>
                        <a:rPr lang="en-US" sz="2400" dirty="0"/>
                        <a:t>Total</a:t>
                      </a:r>
                    </a:p>
                  </a:txBody>
                  <a:tcPr/>
                </a:tc>
                <a:tc>
                  <a:txBody>
                    <a:bodyPr/>
                    <a:lstStyle/>
                    <a:p>
                      <a:r>
                        <a:rPr lang="en-US" sz="2400" dirty="0"/>
                        <a:t>Increase/</a:t>
                      </a:r>
                      <a:br>
                        <a:rPr lang="en-US" sz="2400" dirty="0"/>
                      </a:br>
                      <a:r>
                        <a:rPr lang="en-US" sz="2400" dirty="0">
                          <a:solidFill>
                            <a:srgbClr val="FF0000"/>
                          </a:solidFill>
                        </a:rPr>
                        <a:t>Decrease</a:t>
                      </a:r>
                      <a:r>
                        <a:rPr lang="en-US" sz="2400" dirty="0"/>
                        <a:t> $</a:t>
                      </a:r>
                    </a:p>
                  </a:txBody>
                  <a:tcPr/>
                </a:tc>
                <a:tc>
                  <a:txBody>
                    <a:bodyPr/>
                    <a:lstStyle/>
                    <a:p>
                      <a:r>
                        <a:rPr lang="en-US" sz="2400" dirty="0"/>
                        <a:t>Increase/</a:t>
                      </a:r>
                      <a:br>
                        <a:rPr lang="en-US" sz="2400" dirty="0"/>
                      </a:br>
                      <a:r>
                        <a:rPr lang="en-US" sz="2400" dirty="0">
                          <a:solidFill>
                            <a:srgbClr val="FF0000"/>
                          </a:solidFill>
                        </a:rPr>
                        <a:t>Decrease</a:t>
                      </a:r>
                      <a:r>
                        <a:rPr lang="en-US" sz="2400" dirty="0"/>
                        <a:t> %</a:t>
                      </a:r>
                    </a:p>
                  </a:txBody>
                  <a:tcPr/>
                </a:tc>
                <a:extLst>
                  <a:ext uri="{0D108BD9-81ED-4DB2-BD59-A6C34878D82A}">
                    <a16:rowId xmlns:a16="http://schemas.microsoft.com/office/drawing/2014/main" val="10001"/>
                  </a:ext>
                </a:extLst>
              </a:tr>
              <a:tr h="801736">
                <a:tc>
                  <a:txBody>
                    <a:bodyPr/>
                    <a:lstStyle/>
                    <a:p>
                      <a:r>
                        <a:rPr lang="en-US" sz="2400" dirty="0"/>
                        <a:t>Payroll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$3,937,039</a:t>
                      </a:r>
                    </a:p>
                    <a:p>
                      <a:endParaRPr lang="en-US" sz="2400" dirty="0"/>
                    </a:p>
                  </a:txBody>
                  <a:tcPr/>
                </a:tc>
                <a:tc>
                  <a:txBody>
                    <a:bodyPr/>
                    <a:lstStyle/>
                    <a:p>
                      <a:r>
                        <a:rPr lang="en-US" sz="2400" dirty="0"/>
                        <a:t>$3,846,206</a:t>
                      </a:r>
                    </a:p>
                  </a:txBody>
                  <a:tcPr/>
                </a:tc>
                <a:tc>
                  <a:txBody>
                    <a:bodyPr/>
                    <a:lstStyle/>
                    <a:p>
                      <a:r>
                        <a:rPr lang="en-US" sz="2400" dirty="0">
                          <a:solidFill>
                            <a:srgbClr val="FF0000"/>
                          </a:solidFill>
                        </a:rPr>
                        <a:t>$90,833</a:t>
                      </a:r>
                    </a:p>
                  </a:txBody>
                  <a:tcPr/>
                </a:tc>
                <a:tc>
                  <a:txBody>
                    <a:bodyPr/>
                    <a:lstStyle/>
                    <a:p>
                      <a:r>
                        <a:rPr lang="en-US" sz="2400" dirty="0">
                          <a:solidFill>
                            <a:srgbClr val="FF0000"/>
                          </a:solidFill>
                        </a:rPr>
                        <a:t>2.3%</a:t>
                      </a:r>
                    </a:p>
                  </a:txBody>
                  <a:tcPr/>
                </a:tc>
                <a:extLst>
                  <a:ext uri="{0D108BD9-81ED-4DB2-BD59-A6C34878D82A}">
                    <a16:rowId xmlns:a16="http://schemas.microsoft.com/office/drawing/2014/main" val="10002"/>
                  </a:ext>
                </a:extLst>
              </a:tr>
              <a:tr h="598034">
                <a:tc>
                  <a:txBody>
                    <a:bodyPr/>
                    <a:lstStyle/>
                    <a:p>
                      <a:r>
                        <a:rPr lang="en-US" sz="2400" dirty="0"/>
                        <a:t>Expenditures</a:t>
                      </a:r>
                    </a:p>
                  </a:txBody>
                  <a:tcPr/>
                </a:tc>
                <a:tc>
                  <a:txBody>
                    <a:bodyPr/>
                    <a:lstStyle/>
                    <a:p>
                      <a:r>
                        <a:rPr lang="en-US" sz="2400" dirty="0"/>
                        <a:t>$285,758</a:t>
                      </a:r>
                    </a:p>
                  </a:txBody>
                  <a:tcPr/>
                </a:tc>
                <a:tc>
                  <a:txBody>
                    <a:bodyPr/>
                    <a:lstStyle/>
                    <a:p>
                      <a:r>
                        <a:rPr lang="en-US" sz="2400" dirty="0"/>
                        <a:t>$310,522</a:t>
                      </a:r>
                    </a:p>
                  </a:txBody>
                  <a:tcPr/>
                </a:tc>
                <a:tc>
                  <a:txBody>
                    <a:bodyPr/>
                    <a:lstStyle/>
                    <a:p>
                      <a:r>
                        <a:rPr lang="en-US" sz="2400" dirty="0">
                          <a:solidFill>
                            <a:schemeClr val="tx1"/>
                          </a:solidFill>
                        </a:rPr>
                        <a:t>$24,764</a:t>
                      </a:r>
                    </a:p>
                  </a:txBody>
                  <a:tcPr/>
                </a:tc>
                <a:tc>
                  <a:txBody>
                    <a:bodyPr/>
                    <a:lstStyle/>
                    <a:p>
                      <a:r>
                        <a:rPr lang="en-US" sz="2400" dirty="0"/>
                        <a:t>8.7%</a:t>
                      </a:r>
                    </a:p>
                  </a:txBody>
                  <a:tcPr/>
                </a:tc>
                <a:extLst>
                  <a:ext uri="{0D108BD9-81ED-4DB2-BD59-A6C34878D82A}">
                    <a16:rowId xmlns:a16="http://schemas.microsoft.com/office/drawing/2014/main" val="10003"/>
                  </a:ext>
                </a:extLst>
              </a:tr>
              <a:tr h="598034">
                <a:tc>
                  <a:txBody>
                    <a:bodyPr/>
                    <a:lstStyle/>
                    <a:p>
                      <a:r>
                        <a:rPr lang="en-US" sz="2400" dirty="0"/>
                        <a:t>Small</a:t>
                      </a:r>
                      <a:r>
                        <a:rPr lang="en-US" sz="2400" baseline="0" dirty="0"/>
                        <a:t> Capital</a:t>
                      </a:r>
                      <a:endParaRPr lang="en-US" sz="2400" dirty="0"/>
                    </a:p>
                  </a:txBody>
                  <a:tcPr/>
                </a:tc>
                <a:tc>
                  <a:txBody>
                    <a:bodyPr/>
                    <a:lstStyle/>
                    <a:p>
                      <a:r>
                        <a:rPr lang="en-US" sz="2400" dirty="0"/>
                        <a:t>$144,056</a:t>
                      </a:r>
                    </a:p>
                  </a:txBody>
                  <a:tcPr/>
                </a:tc>
                <a:tc>
                  <a:txBody>
                    <a:bodyPr/>
                    <a:lstStyle/>
                    <a:p>
                      <a:r>
                        <a:rPr lang="en-US" sz="2400" dirty="0"/>
                        <a:t>$161,099</a:t>
                      </a:r>
                    </a:p>
                  </a:txBody>
                  <a:tcPr/>
                </a:tc>
                <a:tc>
                  <a:txBody>
                    <a:bodyPr/>
                    <a:lstStyle/>
                    <a:p>
                      <a:r>
                        <a:rPr lang="en-US" sz="2400" dirty="0">
                          <a:solidFill>
                            <a:schemeClr val="tx1"/>
                          </a:solidFill>
                        </a:rPr>
                        <a:t>$17,043</a:t>
                      </a:r>
                    </a:p>
                  </a:txBody>
                  <a:tcPr/>
                </a:tc>
                <a:tc>
                  <a:txBody>
                    <a:bodyPr/>
                    <a:lstStyle/>
                    <a:p>
                      <a:r>
                        <a:rPr lang="en-US" sz="2400" dirty="0">
                          <a:solidFill>
                            <a:schemeClr val="tx1"/>
                          </a:solidFill>
                        </a:rPr>
                        <a:t>11.8%</a:t>
                      </a:r>
                    </a:p>
                  </a:txBody>
                  <a:tcPr/>
                </a:tc>
                <a:extLst>
                  <a:ext uri="{0D108BD9-81ED-4DB2-BD59-A6C34878D82A}">
                    <a16:rowId xmlns:a16="http://schemas.microsoft.com/office/drawing/2014/main" val="10004"/>
                  </a:ext>
                </a:extLst>
              </a:tr>
              <a:tr h="598034">
                <a:tc>
                  <a:txBody>
                    <a:bodyPr/>
                    <a:lstStyle/>
                    <a:p>
                      <a:r>
                        <a:rPr lang="en-US" sz="2400" dirty="0"/>
                        <a:t>Total Budget</a:t>
                      </a:r>
                    </a:p>
                  </a:txBody>
                  <a:tcPr/>
                </a:tc>
                <a:tc>
                  <a:txBody>
                    <a:bodyPr/>
                    <a:lstStyle/>
                    <a:p>
                      <a:r>
                        <a:rPr lang="en-US" sz="2400" dirty="0"/>
                        <a:t>$4,366,853</a:t>
                      </a:r>
                    </a:p>
                  </a:txBody>
                  <a:tcPr/>
                </a:tc>
                <a:tc>
                  <a:txBody>
                    <a:bodyPr/>
                    <a:lstStyle/>
                    <a:p>
                      <a:r>
                        <a:rPr lang="en-US" sz="2400" dirty="0"/>
                        <a:t>$4,317,827</a:t>
                      </a:r>
                    </a:p>
                  </a:txBody>
                  <a:tcPr/>
                </a:tc>
                <a:tc>
                  <a:txBody>
                    <a:bodyPr/>
                    <a:lstStyle/>
                    <a:p>
                      <a:r>
                        <a:rPr lang="en-US" sz="2400" dirty="0"/>
                        <a:t>$49,026</a:t>
                      </a:r>
                    </a:p>
                  </a:txBody>
                  <a:tcPr/>
                </a:tc>
                <a:tc>
                  <a:txBody>
                    <a:bodyPr/>
                    <a:lstStyle/>
                    <a:p>
                      <a:r>
                        <a:rPr lang="en-US" sz="2400" dirty="0">
                          <a:solidFill>
                            <a:srgbClr val="FF0000"/>
                          </a:solidFill>
                        </a:rPr>
                        <a:t>1.1%</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20230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904" y="6044184"/>
            <a:ext cx="12566904" cy="731520"/>
          </a:xfrm>
          <a:prstGeom prst="rect">
            <a:avLst/>
          </a:prstGeom>
          <a:solidFill>
            <a:srgbClr val="0000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TextBox 5"/>
          <p:cNvSpPr txBox="1"/>
          <p:nvPr/>
        </p:nvSpPr>
        <p:spPr>
          <a:xfrm>
            <a:off x="448056" y="457200"/>
            <a:ext cx="11292840" cy="9371796"/>
          </a:xfrm>
          <a:prstGeom prst="rect">
            <a:avLst/>
          </a:prstGeom>
          <a:noFill/>
        </p:spPr>
        <p:txBody>
          <a:bodyPr wrap="square" rtlCol="0">
            <a:spAutoFit/>
          </a:bodyPr>
          <a:lstStyle/>
          <a:p>
            <a:r>
              <a:rPr lang="en-US" sz="4500" b="1" dirty="0">
                <a:solidFill>
                  <a:srgbClr val="000099"/>
                </a:solidFill>
              </a:rPr>
              <a:t>Fleet Management Update </a:t>
            </a:r>
          </a:p>
          <a:p>
            <a:endParaRPr lang="en-US" sz="1500" dirty="0">
              <a:latin typeface="Book Antiqua" pitchFamily="18" charset="0"/>
            </a:endParaRPr>
          </a:p>
          <a:p>
            <a:r>
              <a:rPr lang="en-US" sz="2000" dirty="0"/>
              <a:t>Cost summary:</a:t>
            </a:r>
          </a:p>
          <a:p>
            <a:r>
              <a:rPr lang="en-US" sz="2000" dirty="0"/>
              <a:t>(Some of the equipment from the proposed replacements may be retrofitted into the new units)</a:t>
            </a:r>
            <a:br>
              <a:rPr lang="en-US" sz="2000" dirty="0"/>
            </a:br>
            <a:endParaRPr lang="en-US" sz="2000" dirty="0"/>
          </a:p>
          <a:p>
            <a:r>
              <a:rPr lang="en-US" sz="2000" dirty="0"/>
              <a:t>Costs estimate:			       	Each unit			Total</a:t>
            </a:r>
          </a:p>
          <a:p>
            <a:endParaRPr lang="en-US" sz="2000" dirty="0"/>
          </a:p>
          <a:p>
            <a:pPr marL="0" marR="0">
              <a:spcBef>
                <a:spcPts val="0"/>
              </a:spcBef>
              <a:spcAft>
                <a:spcPts val="1200"/>
              </a:spcAft>
            </a:pPr>
            <a:r>
              <a:rPr lang="en-US" sz="1800" dirty="0">
                <a:effectLst/>
                <a:latin typeface="Times New Roman" panose="02020603050405020304" pitchFamily="18" charset="0"/>
                <a:ea typeface="Times New Roman" panose="02020603050405020304" pitchFamily="18" charset="0"/>
              </a:rPr>
              <a:t>2023 or newer Ford Police Interceptor Hybrid   	$45,443 (X2)                         		$90,886</a:t>
            </a:r>
          </a:p>
          <a:p>
            <a:pPr marL="0" marR="0">
              <a:spcBef>
                <a:spcPts val="0"/>
              </a:spcBef>
              <a:spcAft>
                <a:spcPts val="1200"/>
              </a:spcAft>
            </a:pPr>
            <a:r>
              <a:rPr lang="en-US" sz="1800" dirty="0">
                <a:effectLst/>
                <a:latin typeface="Times New Roman" panose="02020603050405020304" pitchFamily="18" charset="0"/>
                <a:ea typeface="Times New Roman" panose="02020603050405020304" pitchFamily="18" charset="0"/>
              </a:rPr>
              <a:t>Emergency up-fitting &amp; Lettering                    	$</a:t>
            </a:r>
            <a:r>
              <a:rPr lang="en-US" dirty="0">
                <a:latin typeface="Times New Roman" panose="02020603050405020304" pitchFamily="18" charset="0"/>
                <a:ea typeface="Times New Roman" panose="02020603050405020304" pitchFamily="18" charset="0"/>
              </a:rPr>
              <a:t>19,905</a:t>
            </a:r>
            <a:r>
              <a:rPr lang="en-US" sz="1800" dirty="0">
                <a:effectLst/>
                <a:latin typeface="Times New Roman" panose="02020603050405020304" pitchFamily="18" charset="0"/>
                <a:ea typeface="Times New Roman" panose="02020603050405020304" pitchFamily="18" charset="0"/>
              </a:rPr>
              <a:t>  (X2)                        		$</a:t>
            </a:r>
            <a:r>
              <a:rPr lang="en-US" dirty="0">
                <a:latin typeface="Times New Roman" panose="02020603050405020304" pitchFamily="18" charset="0"/>
                <a:ea typeface="Times New Roman" panose="02020603050405020304" pitchFamily="18" charset="0"/>
              </a:rPr>
              <a:t>39,810</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1200"/>
              </a:spcAft>
            </a:pPr>
            <a:r>
              <a:rPr lang="en-US" sz="1800" dirty="0">
                <a:effectLst/>
                <a:latin typeface="Times New Roman" panose="02020603050405020304" pitchFamily="18" charset="0"/>
                <a:ea typeface="Times New Roman" panose="02020603050405020304" pitchFamily="18" charset="0"/>
              </a:rPr>
              <a:t>Lap top computer                                                           0                                     	 	0  </a:t>
            </a:r>
          </a:p>
          <a:p>
            <a:pPr marL="0" marR="0">
              <a:spcBef>
                <a:spcPts val="0"/>
              </a:spcBef>
              <a:spcAft>
                <a:spcPts val="1200"/>
              </a:spcAft>
            </a:pPr>
            <a:r>
              <a:rPr lang="en-US" sz="1800" dirty="0">
                <a:effectLst/>
                <a:latin typeface="Times New Roman" panose="02020603050405020304" pitchFamily="18" charset="0"/>
                <a:ea typeface="Times New Roman" panose="02020603050405020304" pitchFamily="18" charset="0"/>
              </a:rPr>
              <a:t>Two Way radio                                                    	$5,250 (X2)		                $10,500  </a:t>
            </a:r>
          </a:p>
          <a:p>
            <a:pPr marL="0" marR="0">
              <a:spcBef>
                <a:spcPts val="0"/>
              </a:spcBef>
              <a:spcAft>
                <a:spcPts val="1200"/>
              </a:spcAft>
            </a:pPr>
            <a:r>
              <a:rPr lang="en-US" dirty="0">
                <a:latin typeface="Times New Roman" panose="02020603050405020304" pitchFamily="18" charset="0"/>
                <a:ea typeface="Times New Roman" panose="02020603050405020304" pitchFamily="18" charset="0"/>
              </a:rPr>
              <a:t>Cruiser Radio Programming			$150.00 (X2)			$300</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1200"/>
              </a:spcAft>
            </a:pPr>
            <a:r>
              <a:rPr lang="en-US" sz="1800" dirty="0">
                <a:effectLst/>
                <a:latin typeface="Times New Roman" panose="02020603050405020304" pitchFamily="18" charset="0"/>
                <a:ea typeface="Times New Roman" panose="02020603050405020304" pitchFamily="18" charset="0"/>
              </a:rPr>
              <a:t> </a:t>
            </a:r>
            <a:r>
              <a:rPr lang="en-US" sz="1800" b="1" u="sng" dirty="0">
                <a:effectLst/>
                <a:latin typeface="Times New Roman" panose="02020603050405020304" pitchFamily="18" charset="0"/>
                <a:ea typeface="Times New Roman" panose="02020603050405020304" pitchFamily="18" charset="0"/>
              </a:rPr>
              <a:t>Total Estimated Cost for 2 Patrol Units				            	</a:t>
            </a:r>
            <a:r>
              <a:rPr lang="en-US" sz="1800" b="1" u="sng">
                <a:effectLst/>
                <a:latin typeface="Times New Roman" panose="02020603050405020304" pitchFamily="18" charset="0"/>
                <a:ea typeface="Times New Roman" panose="02020603050405020304" pitchFamily="18" charset="0"/>
              </a:rPr>
              <a:t>$141,497</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1200"/>
              </a:spcAft>
            </a:pPr>
            <a:endParaRPr lang="en-US" sz="1800" dirty="0">
              <a:effectLst/>
              <a:latin typeface="Times New Roman" panose="02020603050405020304" pitchFamily="18" charset="0"/>
              <a:ea typeface="Times New Roman" panose="02020603050405020304" pitchFamily="18" charset="0"/>
            </a:endParaRPr>
          </a:p>
          <a:p>
            <a:r>
              <a:rPr lang="en-US" sz="2000" b="1" dirty="0"/>
              <a:t> </a:t>
            </a:r>
            <a:endParaRPr lang="en-US" sz="2000" dirty="0"/>
          </a:p>
          <a:p>
            <a:endParaRPr lang="en-US" sz="2000" dirty="0"/>
          </a:p>
          <a:p>
            <a:endParaRPr lang="en-US" sz="2400" dirty="0">
              <a:latin typeface="Book Antiqua" pitchFamily="18" charset="0"/>
            </a:endParaRPr>
          </a:p>
          <a:p>
            <a:pPr>
              <a:buNone/>
            </a:pPr>
            <a:r>
              <a:rPr lang="en-US" dirty="0"/>
              <a:t>     </a:t>
            </a:r>
          </a:p>
          <a:p>
            <a:pPr>
              <a:buNone/>
            </a:pPr>
            <a:r>
              <a:rPr lang="en-US" sz="1500" dirty="0"/>
              <a:t>     </a:t>
            </a:r>
          </a:p>
          <a:p>
            <a:pPr>
              <a:buNone/>
            </a:pPr>
            <a:endParaRPr lang="en-US" sz="1500" dirty="0">
              <a:latin typeface="Times New Roman" pitchFamily="18" charset="0"/>
              <a:cs typeface="Times New Roman" pitchFamily="18" charset="0"/>
            </a:endParaRPr>
          </a:p>
          <a:p>
            <a:br>
              <a:rPr lang="en-US" sz="1500" dirty="0">
                <a:latin typeface="Calibri (Body)"/>
                <a:cs typeface="Times New Roman" pitchFamily="18" charset="0"/>
              </a:rPr>
            </a:br>
            <a:endParaRPr lang="en-US" sz="1500" dirty="0">
              <a:latin typeface="Calibri (Body)"/>
              <a:cs typeface="Times New Roman" pitchFamily="18" charset="0"/>
            </a:endParaRPr>
          </a:p>
          <a:p>
            <a:pPr>
              <a:buFont typeface="Wingdings" pitchFamily="2" charset="2"/>
              <a:buChar char="Ø"/>
            </a:pPr>
            <a:endParaRPr lang="en-US" sz="1500" dirty="0">
              <a:latin typeface="Book Antiqua" pitchFamily="18" charset="0"/>
              <a:cs typeface="Times New Roman" pitchFamily="18" charset="0"/>
            </a:endParaRPr>
          </a:p>
          <a:p>
            <a:pPr>
              <a:buNone/>
            </a:pPr>
            <a:endParaRPr lang="en-US" sz="1500" dirty="0">
              <a:latin typeface="Times New Roman" pitchFamily="18" charset="0"/>
              <a:cs typeface="Times New Roman" pitchFamily="18" charset="0"/>
            </a:endParaRPr>
          </a:p>
          <a:p>
            <a:pPr>
              <a:buNone/>
            </a:pPr>
            <a:endParaRPr lang="en-US" sz="1500" dirty="0"/>
          </a:p>
          <a:p>
            <a:pPr lvl="0">
              <a:buNone/>
            </a:pPr>
            <a:endParaRPr lang="en-US" sz="1500" b="1" u="sng" dirty="0"/>
          </a:p>
          <a:p>
            <a:pPr>
              <a:buNone/>
            </a:pPr>
            <a:r>
              <a:rPr lang="en-US" sz="1500" dirty="0"/>
              <a:t> </a:t>
            </a:r>
          </a:p>
          <a:p>
            <a:endParaRPr lang="en-US" sz="1500" dirty="0">
              <a:latin typeface="Book Antiqua" pitchFamily="18" charset="0"/>
            </a:endParaRPr>
          </a:p>
          <a:p>
            <a:pPr lvl="0"/>
            <a:endParaRPr lang="en-US" sz="1500" u="sng" dirty="0">
              <a:latin typeface="Book Antiqua" pitchFamily="18" charset="0"/>
            </a:endParaRPr>
          </a:p>
        </p:txBody>
      </p:sp>
      <p:sp>
        <p:nvSpPr>
          <p:cNvPr id="7" name="TextBox 6"/>
          <p:cNvSpPr txBox="1"/>
          <p:nvPr/>
        </p:nvSpPr>
        <p:spPr>
          <a:xfrm>
            <a:off x="5632704" y="6211669"/>
            <a:ext cx="6108192" cy="677108"/>
          </a:xfrm>
          <a:prstGeom prst="rect">
            <a:avLst/>
          </a:prstGeom>
          <a:noFill/>
        </p:spPr>
        <p:txBody>
          <a:bodyPr wrap="square" rtlCol="0">
            <a:spAutoFit/>
          </a:bodyPr>
          <a:lstStyle/>
          <a:p>
            <a:pPr algn="r"/>
            <a:r>
              <a:rPr lang="en-US" sz="2000" dirty="0">
                <a:solidFill>
                  <a:schemeClr val="bg1"/>
                </a:solidFill>
              </a:rPr>
              <a:t>NRPD FY25 Budget Proposal</a:t>
            </a:r>
          </a:p>
          <a:p>
            <a:endParaRPr lang="en-US" dirty="0"/>
          </a:p>
        </p:txBody>
      </p:sp>
    </p:spTree>
    <p:extLst>
      <p:ext uri="{BB962C8B-B14F-4D97-AF65-F5344CB8AC3E}">
        <p14:creationId xmlns:p14="http://schemas.microsoft.com/office/powerpoint/2010/main" val="3992593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904" y="6044184"/>
            <a:ext cx="12566904" cy="731520"/>
          </a:xfrm>
          <a:prstGeom prst="rect">
            <a:avLst/>
          </a:prstGeom>
          <a:solidFill>
            <a:srgbClr val="0000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TextBox 5"/>
          <p:cNvSpPr txBox="1"/>
          <p:nvPr/>
        </p:nvSpPr>
        <p:spPr>
          <a:xfrm>
            <a:off x="448056" y="457200"/>
            <a:ext cx="11292840" cy="7525137"/>
          </a:xfrm>
          <a:prstGeom prst="rect">
            <a:avLst/>
          </a:prstGeom>
          <a:noFill/>
        </p:spPr>
        <p:txBody>
          <a:bodyPr wrap="square" rtlCol="0">
            <a:spAutoFit/>
          </a:bodyPr>
          <a:lstStyle/>
          <a:p>
            <a:r>
              <a:rPr lang="en-US" sz="4500" b="1" dirty="0">
                <a:solidFill>
                  <a:srgbClr val="000099"/>
                </a:solidFill>
              </a:rPr>
              <a:t>FY25 Goals and Objectives</a:t>
            </a:r>
          </a:p>
          <a:p>
            <a:endParaRPr lang="en-US" sz="1500" dirty="0">
              <a:latin typeface="Book Antiqua"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Begin Transition to Regional Dispatch</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Begin Implementation of a Recovery Coach</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Conduct a Citizen Police Academy</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Officer Wellness Training (Rewire4 by Roca)</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Continued efforts to minimize social and overall impacts of illicit drug use</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None/>
            </a:pPr>
            <a:r>
              <a:rPr lang="en-US" dirty="0"/>
              <a:t>     </a:t>
            </a:r>
          </a:p>
          <a:p>
            <a:pPr>
              <a:buNone/>
            </a:pPr>
            <a:r>
              <a:rPr lang="en-US" sz="1500" dirty="0"/>
              <a:t>     </a:t>
            </a:r>
          </a:p>
          <a:p>
            <a:pPr>
              <a:buNone/>
            </a:pPr>
            <a:endParaRPr lang="en-US" sz="1500" dirty="0">
              <a:latin typeface="Times New Roman" pitchFamily="18" charset="0"/>
              <a:cs typeface="Times New Roman" pitchFamily="18" charset="0"/>
            </a:endParaRPr>
          </a:p>
          <a:p>
            <a:br>
              <a:rPr lang="en-US" sz="1500" dirty="0">
                <a:latin typeface="Calibri (Body)"/>
                <a:cs typeface="Times New Roman" pitchFamily="18" charset="0"/>
              </a:rPr>
            </a:br>
            <a:endParaRPr lang="en-US" sz="1500" dirty="0">
              <a:latin typeface="Calibri (Body)"/>
              <a:cs typeface="Times New Roman" pitchFamily="18" charset="0"/>
            </a:endParaRPr>
          </a:p>
          <a:p>
            <a:pPr>
              <a:buFont typeface="Wingdings" pitchFamily="2" charset="2"/>
              <a:buChar char="Ø"/>
            </a:pPr>
            <a:endParaRPr lang="en-US" sz="1500" dirty="0">
              <a:latin typeface="Book Antiqua" pitchFamily="18" charset="0"/>
              <a:cs typeface="Times New Roman" pitchFamily="18" charset="0"/>
            </a:endParaRPr>
          </a:p>
          <a:p>
            <a:pPr>
              <a:buNone/>
            </a:pPr>
            <a:endParaRPr lang="en-US" sz="1500" dirty="0">
              <a:latin typeface="Times New Roman" pitchFamily="18" charset="0"/>
              <a:cs typeface="Times New Roman" pitchFamily="18" charset="0"/>
            </a:endParaRPr>
          </a:p>
          <a:p>
            <a:pPr>
              <a:buNone/>
            </a:pPr>
            <a:endParaRPr lang="en-US" sz="1500" dirty="0"/>
          </a:p>
          <a:p>
            <a:pPr lvl="0">
              <a:buNone/>
            </a:pPr>
            <a:endParaRPr lang="en-US" sz="1500" b="1" u="sng" dirty="0"/>
          </a:p>
          <a:p>
            <a:pPr>
              <a:buNone/>
            </a:pPr>
            <a:r>
              <a:rPr lang="en-US" sz="1500" dirty="0"/>
              <a:t> </a:t>
            </a:r>
          </a:p>
          <a:p>
            <a:endParaRPr lang="en-US" sz="1500" dirty="0">
              <a:latin typeface="Book Antiqua" pitchFamily="18" charset="0"/>
            </a:endParaRPr>
          </a:p>
          <a:p>
            <a:pPr lvl="0"/>
            <a:endParaRPr lang="en-US" sz="1500" u="sng" dirty="0">
              <a:latin typeface="Book Antiqua" pitchFamily="18" charset="0"/>
            </a:endParaRPr>
          </a:p>
        </p:txBody>
      </p:sp>
      <p:sp>
        <p:nvSpPr>
          <p:cNvPr id="7" name="TextBox 6"/>
          <p:cNvSpPr txBox="1"/>
          <p:nvPr/>
        </p:nvSpPr>
        <p:spPr>
          <a:xfrm>
            <a:off x="5632704" y="6211669"/>
            <a:ext cx="6108192" cy="677108"/>
          </a:xfrm>
          <a:prstGeom prst="rect">
            <a:avLst/>
          </a:prstGeom>
          <a:noFill/>
        </p:spPr>
        <p:txBody>
          <a:bodyPr wrap="square" rtlCol="0">
            <a:spAutoFit/>
          </a:bodyPr>
          <a:lstStyle/>
          <a:p>
            <a:pPr algn="r"/>
            <a:r>
              <a:rPr lang="en-US" sz="2000" dirty="0">
                <a:solidFill>
                  <a:schemeClr val="bg1"/>
                </a:solidFill>
              </a:rPr>
              <a:t>NRPD FY25 Budget Proposal</a:t>
            </a:r>
          </a:p>
          <a:p>
            <a:endParaRPr lang="en-US" dirty="0"/>
          </a:p>
        </p:txBody>
      </p:sp>
    </p:spTree>
    <p:extLst>
      <p:ext uri="{BB962C8B-B14F-4D97-AF65-F5344CB8AC3E}">
        <p14:creationId xmlns:p14="http://schemas.microsoft.com/office/powerpoint/2010/main" val="2469953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1894</TotalTime>
  <Words>2428</Words>
  <Application>Microsoft Office PowerPoint</Application>
  <PresentationFormat>Widescreen</PresentationFormat>
  <Paragraphs>287</Paragraphs>
  <Slides>13</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Book Antiqua</vt:lpstr>
      <vt:lpstr>Calibri</vt:lpstr>
      <vt:lpstr>Calibri (Body)</vt:lpstr>
      <vt:lpstr>Calibri Light</vt:lpstr>
      <vt:lpstr>Symbol</vt:lpstr>
      <vt:lpstr>Times New Roman</vt:lpstr>
      <vt:lpstr>Verdana</vt:lpstr>
      <vt:lpstr>Wingdings</vt:lpstr>
      <vt:lpstr>Office Theme</vt:lpstr>
      <vt:lpstr>North Reading Police Department FY25 Budget Proposal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Reading Police  FY21 Budget Proposal</dc:title>
  <dc:creator>Amy Luckiewicz</dc:creator>
  <cp:lastModifiedBy>Mark Zimmerman</cp:lastModifiedBy>
  <cp:revision>175</cp:revision>
  <cp:lastPrinted>2024-02-29T16:20:18Z</cp:lastPrinted>
  <dcterms:created xsi:type="dcterms:W3CDTF">2020-02-21T18:54:16Z</dcterms:created>
  <dcterms:modified xsi:type="dcterms:W3CDTF">2024-02-29T16:48:02Z</dcterms:modified>
</cp:coreProperties>
</file>