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HR Department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57221635184802"/>
          <c:y val="0.12118920373883711"/>
          <c:w val="0.63164886057485881"/>
          <c:h val="0.687426575612466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8A6A4BEF-8440-45D1-AD5B-93843C6A5FD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 </c:v>
                </c:pt>
                <c:pt idx="1">
                  <c:v>FY2023</c:v>
                </c:pt>
                <c:pt idx="2">
                  <c:v>FY2024</c:v>
                </c:pt>
                <c:pt idx="3">
                  <c:v>FY2025</c:v>
                </c:pt>
              </c:strCache>
            </c:strRef>
          </c:cat>
          <c:val>
            <c:numRef>
              <c:f>Sheet1!$A$2:$D$2</c:f>
              <c:numCache>
                <c:formatCode>#,##0</c:formatCode>
                <c:ptCount val="4"/>
                <c:pt idx="1">
                  <c:v>266286</c:v>
                </c:pt>
                <c:pt idx="2">
                  <c:v>245356</c:v>
                </c:pt>
                <c:pt idx="3">
                  <c:v>249432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 </c:v>
                </c:pt>
                <c:pt idx="1">
                  <c:v>FY2023</c:v>
                </c:pt>
                <c:pt idx="2">
                  <c:v>FY2024</c:v>
                </c:pt>
                <c:pt idx="3">
                  <c:v>FY2025</c:v>
                </c:pt>
              </c:strCache>
            </c:strRef>
          </c:cat>
          <c:val>
            <c:numRef>
              <c:f>Sheet1!$A$3:$D$3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 </c:v>
                </c:pt>
                <c:pt idx="1">
                  <c:v>FY2023</c:v>
                </c:pt>
                <c:pt idx="2">
                  <c:v>FY2024</c:v>
                </c:pt>
                <c:pt idx="3">
                  <c:v>FY2025</c:v>
                </c:pt>
              </c:strCache>
            </c:strRef>
          </c:cat>
          <c:val>
            <c:numRef>
              <c:f>Sheet1!$A$4:$D$4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 </c:v>
                </c:pt>
                <c:pt idx="1">
                  <c:v>FY2023</c:v>
                </c:pt>
                <c:pt idx="2">
                  <c:v>FY2024</c:v>
                </c:pt>
                <c:pt idx="3">
                  <c:v>FY2025</c:v>
                </c:pt>
              </c:strCache>
            </c:strRef>
          </c:cat>
          <c:val>
            <c:numRef>
              <c:f>Sheet1!$A$5:$D$5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7095688"/>
        <c:axId val="357097648"/>
      </c:barChart>
      <c:catAx>
        <c:axId val="357095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HR Budgets for: FY2023; FY2024; and FY2025</a:t>
                </a:r>
              </a:p>
            </c:rich>
          </c:tx>
          <c:layout>
            <c:manualLayout>
              <c:xMode val="edge"/>
              <c:yMode val="edge"/>
              <c:x val="0.23105322808603632"/>
              <c:y val="0.88382713958116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097648"/>
        <c:crosses val="autoZero"/>
        <c:auto val="1"/>
        <c:lblAlgn val="ctr"/>
        <c:lblOffset val="100"/>
        <c:noMultiLvlLbl val="0"/>
      </c:catAx>
      <c:valAx>
        <c:axId val="357097648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Budget Dollars</a:t>
                </a:r>
              </a:p>
            </c:rich>
          </c:tx>
          <c:layout>
            <c:manualLayout>
              <c:xMode val="edge"/>
              <c:yMode val="edge"/>
              <c:x val="4.2778639713648856E-2"/>
              <c:y val="0.328862676316212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09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5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6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0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67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88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2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1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1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6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E5B16E-837E-42AF-95E9-96B978289D04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F6872-0BAE-4FA6-BB7E-0582415A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66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869" y="130628"/>
            <a:ext cx="3400697" cy="2550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377" y="2882537"/>
            <a:ext cx="9065623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Resources Department 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 2025 Budget Request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March 4, 2024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0028" y="4162697"/>
            <a:ext cx="6370319" cy="237664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HR Team</a:t>
            </a:r>
          </a:p>
          <a:p>
            <a:pPr lvl="0" algn="ctr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8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V. Collins, Esq., Director</a:t>
            </a:r>
          </a:p>
          <a:p>
            <a:pPr lvl="0" algn="ctr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8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Alyson M. Olsen, Benefits </a:t>
            </a:r>
            <a:r>
              <a:rPr lang="en-US" sz="1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</a:p>
          <a:p>
            <a:pPr lvl="0" algn="ctr">
              <a:buClr>
                <a:srgbClr val="1E5155">
                  <a:lumMod val="40000"/>
                  <a:lumOff val="60000"/>
                </a:srgbClr>
              </a:buClr>
            </a:pPr>
            <a:endParaRPr lang="en-US" sz="18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1E5155">
                  <a:lumMod val="40000"/>
                  <a:lumOff val="60000"/>
                </a:srgbClr>
              </a:buClr>
            </a:pPr>
            <a:endParaRPr lang="en-US" sz="1800" cap="none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800" cap="none" dirty="0" smtClean="0">
                <a:solidFill>
                  <a:srgbClr val="FFFFFF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Serving those who serve the community</a:t>
            </a:r>
            <a:r>
              <a:rPr lang="en-US" sz="1800" cap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7004" r="17374" b="7475"/>
          <a:stretch/>
        </p:blipFill>
        <p:spPr>
          <a:xfrm>
            <a:off x="5761114" y="5262428"/>
            <a:ext cx="748146" cy="7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265" y="381730"/>
            <a:ext cx="8281099" cy="844859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Recruitment, Retention, and Market Challenges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People are our greatest asset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265" y="1339343"/>
            <a:ext cx="9175632" cy="480943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Society of Human Resource Management (SHRM),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cost of turnover varies depending on the level and salary of the employee who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leaves, however,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average cost is 6 to 9 months of an employee's salary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which includes recruiting and training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lvl="0" algn="just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continues to work with department heads and the Town Administrator to fill vacancies as needed and in a manner that provides for screening and the adequate training and orientation of new hires. </a:t>
            </a:r>
          </a:p>
          <a:p>
            <a:pPr lvl="2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2023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Town had </a:t>
            </a:r>
            <a:r>
              <a:rPr lang="en-US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openings in 9 different departments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As of January 2023, of the 45 positions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92.68%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filled. (full, part-time, and seasonal) including the new Director of Public Services (division head level) position.</a:t>
            </a:r>
          </a:p>
          <a:p>
            <a:pPr lvl="2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2024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Town had </a:t>
            </a:r>
            <a:r>
              <a:rPr lang="en-US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openings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(up 1 overall from the same period in FY2023) </a:t>
            </a:r>
            <a:r>
              <a:rPr lang="en-US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7 departments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(down from 9 in FY2023). This included two critical department head positions: the Police Chief and Finance Director. As of December 1, 2023, 36 of the 42 positions (full, part-time, and seasonal) were filled (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85.71%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Most significant anticipated challenge: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Keeping pace with comparable communities in terms of compensation in order to retain and attract talented employees. </a:t>
            </a:r>
            <a:endParaRPr lang="en-US" u="sng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711" y="452718"/>
            <a:ext cx="5828144" cy="731648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HR Budgets FY2023 – FY2025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441737"/>
              </p:ext>
            </p:extLst>
          </p:nvPr>
        </p:nvGraphicFramePr>
        <p:xfrm>
          <a:off x="1043711" y="1184366"/>
          <a:ext cx="5708508" cy="469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30910" y="2084135"/>
            <a:ext cx="4553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HR Department requests a </a:t>
            </a:r>
            <a:r>
              <a:rPr lang="en-US" b="1" dirty="0" smtClean="0"/>
              <a:t>2%</a:t>
            </a:r>
            <a:r>
              <a:rPr lang="en-US" dirty="0" smtClean="0"/>
              <a:t> increase over the prior fiscal year.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reflects increases for advertising, telecommunications, dues and memberships and salaries.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budgeted areas </a:t>
            </a:r>
            <a:r>
              <a:rPr lang="en-US" b="1" dirty="0" smtClean="0"/>
              <a:t>level funded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5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6491" y="405750"/>
            <a:ext cx="8119815" cy="757773"/>
          </a:xfrm>
        </p:spPr>
        <p:txBody>
          <a:bodyPr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Overview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FY2025 Budget Requests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1365" y="4753082"/>
            <a:ext cx="3612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Investing in </a:t>
            </a:r>
            <a:r>
              <a:rPr lang="en-US" sz="1400" b="1" i="0" u="none" strike="noStrike" baseline="0" dirty="0" smtClean="0">
                <a:latin typeface="Arial" panose="020B0604020202020204" pitchFamily="34" charset="0"/>
              </a:rPr>
              <a:t>Employee Recognition </a:t>
            </a:r>
          </a:p>
          <a:p>
            <a:pPr algn="ctr"/>
            <a:r>
              <a:rPr lang="en-US" sz="1400" b="0" i="0" u="none" strike="noStrike" baseline="0" dirty="0" smtClean="0">
                <a:latin typeface="Arial" panose="020B0604020202020204" pitchFamily="34" charset="0"/>
              </a:rPr>
              <a:t>FY2023: $4,200 </a:t>
            </a:r>
          </a:p>
          <a:p>
            <a:pPr algn="ctr"/>
            <a:r>
              <a:rPr lang="en-US" sz="1400" b="0" i="0" u="none" strike="noStrike" baseline="0" dirty="0" smtClean="0">
                <a:latin typeface="Arial" panose="020B0604020202020204" pitchFamily="34" charset="0"/>
              </a:rPr>
              <a:t>FY2024: $6,000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</a:rPr>
              <a:t>FY 2025: $6,000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84962" y="5707189"/>
            <a:ext cx="3845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Employee recognition is widely recognized as an effective tool in increasing retention and offsetting turnover costs.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398" y="4753082"/>
            <a:ext cx="39398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(to bring more in line with anticipated actual expenses):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Advertising: $100.00 (+20%)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Charges. &amp; Exp. (Cell &amp; hotspot communication): $400.00 (+22.22%)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Dues and Memberships: $100.00 (+13%)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04" y="1232370"/>
            <a:ext cx="7667664" cy="1917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04" y="3218900"/>
            <a:ext cx="7667664" cy="13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992" y="1156009"/>
            <a:ext cx="3576142" cy="1400530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en-US" sz="4400" dirty="0">
                <a:solidFill>
                  <a:srgbClr val="FFFF00"/>
                </a:solidFill>
                <a:latin typeface="Lucida Calligraphy" panose="03010101010101010101" pitchFamily="66" charset="0"/>
              </a:rPr>
              <a:t>Thank </a:t>
            </a:r>
            <a:r>
              <a:rPr lang="en-US" sz="4400" dirty="0" smtClean="0">
                <a:solidFill>
                  <a:srgbClr val="FFFF00"/>
                </a:solidFill>
                <a:latin typeface="Lucida Calligraphy" panose="03010101010101010101" pitchFamily="66" charset="0"/>
              </a:rPr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FFFF00"/>
              </a:solidFill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FF00"/>
              </a:solidFill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V. Collins, Esq., Director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Alyson M. Olsen, Benefits Coordinator </a:t>
            </a:r>
          </a:p>
          <a:p>
            <a:pPr marL="0" indent="0" algn="ctr">
              <a:buNone/>
            </a:pPr>
            <a:endParaRPr lang="en-US" sz="4000" dirty="0">
              <a:solidFill>
                <a:srgbClr val="FFFF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317" y="2410640"/>
            <a:ext cx="1191491" cy="11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35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341</TotalTime>
  <Words>415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Lucida Calligraphy</vt:lpstr>
      <vt:lpstr>Times New Roman</vt:lpstr>
      <vt:lpstr>Wingdings 3</vt:lpstr>
      <vt:lpstr>Ion</vt:lpstr>
      <vt:lpstr>Human Resources Department  FY 2025 Budget Request March 4, 2024</vt:lpstr>
      <vt:lpstr>Recruitment, Retention, and Market Challenges People are our greatest asset</vt:lpstr>
      <vt:lpstr>HR Budgets FY2023 – FY2025</vt:lpstr>
      <vt:lpstr>Overview of FY2025 Budget Requests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Department  FY 2024 Budget Request</dc:title>
  <dc:creator>Robert Collins</dc:creator>
  <cp:lastModifiedBy>Robert Collins</cp:lastModifiedBy>
  <cp:revision>31</cp:revision>
  <dcterms:created xsi:type="dcterms:W3CDTF">2023-03-27T15:24:07Z</dcterms:created>
  <dcterms:modified xsi:type="dcterms:W3CDTF">2024-03-01T17:12:23Z</dcterms:modified>
</cp:coreProperties>
</file>