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337" r:id="rId2"/>
    <p:sldId id="338" r:id="rId3"/>
    <p:sldId id="256" r:id="rId4"/>
    <p:sldId id="336" r:id="rId5"/>
    <p:sldId id="312" r:id="rId6"/>
    <p:sldId id="305" r:id="rId7"/>
    <p:sldId id="332" r:id="rId8"/>
    <p:sldId id="339" r:id="rId9"/>
    <p:sldId id="340" r:id="rId10"/>
    <p:sldId id="341" r:id="rId11"/>
    <p:sldId id="342" r:id="rId12"/>
    <p:sldId id="343" r:id="rId13"/>
    <p:sldId id="344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03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68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14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2F67A59-F635-4FA2-9BE8-87F15E42C574}" type="datetime1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4F2D348B-4500-407B-B646-A7E7B0CA8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196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1885B5A-926F-469C-91B7-2BF538B68479}" type="datetime1">
              <a:rPr lang="en-US"/>
              <a:pPr>
                <a:defRPr/>
              </a:pPr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8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C7856C7-2F07-45CF-8A67-D2C0F8B80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1768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856C7-2F07-45CF-8A67-D2C0F8B8050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85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856C7-2F07-45CF-8A67-D2C0F8B805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1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856C7-2F07-45CF-8A67-D2C0F8B805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85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856C7-2F07-45CF-8A67-D2C0F8B8050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33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DA594EB1-2E0A-4F31-83C4-A60BCED08251}" type="datetime1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Approved 25 October 2011_version 11.1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C0429EB3-CCC0-4112-B2B5-5A143462E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97580-1628-4AE7-ADB2-6E10E3C98745}" type="datetime1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Approved 25 October 2011_version 11.1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1B60F-A2D1-405D-8E80-499EA01DA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F08E9-3B27-4341-A2DD-B613864BEAE5}" type="datetime1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Approved 25 October 2011_version 11.1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46FB0-F450-4C73-9F42-64D1C17A4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C34B0-EB1C-4DED-93FF-99872DAC4C48}" type="datetime1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Approved 25 October 2011_version 11.1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BF0FD-78A3-4A2A-9A4D-E2A4C26FA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CCE9B80F-45E9-44E3-A06D-C85A32CC9EC0}" type="datetime1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Approved 25 October 2011_version 11.1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9540551-4EFD-4DC1-9A66-24973682E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buClr>
                <a:schemeClr val="accent2"/>
              </a:buClr>
              <a:buFont typeface="Wingdings 2" pitchFamily="18" charset="2"/>
              <a:buChar char=""/>
              <a:defRPr sz="2600"/>
            </a:lvl1pPr>
            <a:lvl2pPr>
              <a:buClr>
                <a:schemeClr val="accent2"/>
              </a:buClr>
              <a:buFont typeface="Wingdings 2" pitchFamily="18" charset="2"/>
              <a:buChar char=""/>
              <a:defRPr sz="2400"/>
            </a:lvl2pPr>
            <a:lvl3pPr>
              <a:buClr>
                <a:schemeClr val="accent2"/>
              </a:buClr>
              <a:buFont typeface="Wingdings 2" pitchFamily="18" charset="2"/>
              <a:buChar char=""/>
              <a:defRPr sz="2000"/>
            </a:lvl3pPr>
            <a:lvl4pPr>
              <a:buClr>
                <a:schemeClr val="accent2"/>
              </a:buClr>
              <a:buFont typeface="Wingdings 2" pitchFamily="18" charset="2"/>
              <a:buChar char=""/>
              <a:defRPr sz="1800"/>
            </a:lvl4pPr>
            <a:lvl5pPr>
              <a:buClr>
                <a:schemeClr val="accent2"/>
              </a:buClr>
              <a:buFont typeface="Wingdings 2" pitchFamily="18" charset="2"/>
              <a:buChar char="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buClr>
                <a:schemeClr val="accent2"/>
              </a:buCl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41EF-3B66-4CCA-B63D-6EAA76B007E8}" type="datetime1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Approved 25 October 2011_version 11.1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4798-87A1-4159-9796-64564ED98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61DFF-4DD0-45A5-BADD-74DFCE1ACAC3}" type="datetime1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Approved 25 October 2011_version 11.1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B27F3-B947-4AE0-99DD-6359DBDC2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9EA5E-E823-49E8-BE21-4E7ADDA25380}" type="datetime1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Approved 25 October 2011_version 11.1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B5AD7-ABE6-494F-A50A-94CDAC004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8EA1A-6D3B-4591-8C84-4A864D549C45}" type="datetime1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Approved 25 October 2011_version 11.1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7484F-254B-4970-B94B-158FA5E97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BB53-1A4E-4AF0-BCF3-68CF90211825}" type="datetime1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Approved 25 October 2011_version 11.1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3F54F-67D1-4F22-AA6C-2E38B626A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 noChangeArrowheads="1"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  <a:miter lim="800000"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7808-817A-4D28-A137-FA3106B52358}" type="datetime1">
              <a:rPr lang="en-US" smtClean="0"/>
              <a:t>3/18/2024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Approved 25 October 2011_version 11.1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0A1E0-5039-44E7-9B44-13CD39AA2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75CECB3C-F21A-446D-9956-BEB59B38CABB}" type="datetime1">
              <a:rPr lang="en-US" smtClean="0"/>
              <a:t>3/18/2024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Update Approved 25 October 2011_version 11.1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3E4AEE5E-7E5A-4725-88ED-F22CF0CA8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1" r:id="rId2"/>
    <p:sldLayoutId id="2147483860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61" r:id="rId9"/>
    <p:sldLayoutId id="2147483857" r:id="rId10"/>
    <p:sldLayoutId id="2147483858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426" y="1295400"/>
            <a:ext cx="7851648" cy="3200400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3"/>
                </a:solidFill>
              </a:rPr>
              <a:t>Town of North Reading</a:t>
            </a:r>
            <a:br>
              <a:rPr lang="en-US" sz="3600" dirty="0">
                <a:solidFill>
                  <a:schemeClr val="accent3"/>
                </a:solidFill>
              </a:rPr>
            </a:br>
            <a:r>
              <a:rPr lang="en-US" sz="3600" dirty="0">
                <a:solidFill>
                  <a:schemeClr val="accent3"/>
                </a:solidFill>
              </a:rPr>
              <a:t>FY 2025 Treasurer/Collector Budget</a:t>
            </a:r>
            <a:br>
              <a:rPr lang="en-US" sz="3600" dirty="0">
                <a:solidFill>
                  <a:schemeClr val="accent3"/>
                </a:solidFill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March 18, 2024</a:t>
            </a:r>
          </a:p>
        </p:txBody>
      </p:sp>
      <p:pic>
        <p:nvPicPr>
          <p:cNvPr id="6" name="Picture 5" descr="Tow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5212682"/>
            <a:ext cx="1460500" cy="1437500"/>
          </a:xfrm>
          <a:prstGeom prst="rect">
            <a:avLst/>
          </a:prstGeom>
          <a:scene3d>
            <a:camera prst="orthographicFront"/>
            <a:lightRig rig="threePt" dir="t">
              <a:rot lat="0" lon="0" rev="3000000"/>
            </a:lightRig>
          </a:scene3d>
          <a:sp3d>
            <a:bevelT w="190500" h="190500"/>
          </a:sp3d>
        </p:spPr>
      </p:pic>
    </p:spTree>
    <p:extLst>
      <p:ext uri="{BB962C8B-B14F-4D97-AF65-F5344CB8AC3E}">
        <p14:creationId xmlns:p14="http://schemas.microsoft.com/office/powerpoint/2010/main" val="160070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01737"/>
            <a:ext cx="8229600" cy="990600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Information Technology</a:t>
            </a:r>
            <a:br>
              <a:rPr lang="en-US" sz="4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 Expense Adjustments: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" y="2403474"/>
            <a:ext cx="9067800" cy="5521326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/>
              <a:t>Lease/Rentals: Increase ($14,500)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dirty="0"/>
              <a:t>Expand practice of leasing multi-function printers for other departments with aging assets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dirty="0"/>
              <a:t>Continue leasing practice to better maintain current fleet of large multi-function printers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/>
              <a:t>Training/Education: Decrease ($3,000)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dirty="0"/>
              <a:t>Adjusting to more accurately reflect budget needs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800" dirty="0"/>
              <a:t>Dues/Membership: Decrease ($1,500)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dirty="0"/>
              <a:t>Adjusting to more accurately reflect budget needs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 sz="3000" dirty="0"/>
          </a:p>
          <a:p>
            <a:pPr>
              <a:buClrTx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9554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426" y="1295400"/>
            <a:ext cx="7851648" cy="3200400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3"/>
                </a:solidFill>
              </a:rPr>
              <a:t>Town of North Reading</a:t>
            </a:r>
            <a:br>
              <a:rPr lang="en-US" sz="3600" dirty="0">
                <a:solidFill>
                  <a:schemeClr val="accent3"/>
                </a:solidFill>
              </a:rPr>
            </a:br>
            <a:r>
              <a:rPr lang="en-US" sz="3600" dirty="0">
                <a:solidFill>
                  <a:schemeClr val="accent3"/>
                </a:solidFill>
              </a:rPr>
              <a:t>FY 2025 Finance and Accounting Budgets</a:t>
            </a:r>
            <a:br>
              <a:rPr lang="en-US" sz="3600" dirty="0">
                <a:solidFill>
                  <a:schemeClr val="accent3"/>
                </a:solidFill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March 18, 2024</a:t>
            </a:r>
          </a:p>
        </p:txBody>
      </p:sp>
      <p:pic>
        <p:nvPicPr>
          <p:cNvPr id="6" name="Picture 5" descr="Tow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5212682"/>
            <a:ext cx="1460500" cy="1437500"/>
          </a:xfrm>
          <a:prstGeom prst="rect">
            <a:avLst/>
          </a:prstGeom>
          <a:scene3d>
            <a:camera prst="orthographicFront"/>
            <a:lightRig rig="threePt" dir="t">
              <a:rot lat="0" lon="0" rev="3000000"/>
            </a:lightRig>
          </a:scene3d>
          <a:sp3d>
            <a:bevelT w="190500" h="190500"/>
          </a:sp3d>
        </p:spPr>
      </p:pic>
    </p:spTree>
    <p:extLst>
      <p:ext uri="{BB962C8B-B14F-4D97-AF65-F5344CB8AC3E}">
        <p14:creationId xmlns:p14="http://schemas.microsoft.com/office/powerpoint/2010/main" val="740775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214616"/>
            <a:ext cx="8229600" cy="990600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Finance and Accounting</a:t>
            </a:r>
            <a:br>
              <a:rPr lang="en-US" sz="4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 Salary Increases: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" y="2438400"/>
            <a:ext cx="9067800" cy="5486400"/>
          </a:xfrm>
        </p:spPr>
        <p:txBody>
          <a:bodyPr/>
          <a:lstStyle/>
          <a:p>
            <a:pPr>
              <a:buClrTx/>
            </a:pPr>
            <a:r>
              <a:rPr lang="en-US" sz="2800" dirty="0"/>
              <a:t>Personal Services - Finance: $1,521 increase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800" dirty="0"/>
              <a:t>Adjustment to compensation for Finance Director and Assistant Finance Director</a:t>
            </a:r>
          </a:p>
          <a:p>
            <a:pPr>
              <a:buClrTx/>
            </a:pPr>
            <a:r>
              <a:rPr lang="en-US" sz="2800" dirty="0"/>
              <a:t>Personal Services - Accounting: increase $2,056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800" dirty="0"/>
              <a:t>Contractual increase for Financial Analyst. Contract for Executive Administrative Assistant and other NRAS employees expires 06/30/2024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en-US" sz="3000" dirty="0"/>
          </a:p>
          <a:p>
            <a:pPr>
              <a:buClrTx/>
            </a:pPr>
            <a:endParaRPr lang="en-US" sz="30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827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01737"/>
            <a:ext cx="8229600" cy="990600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Accounting</a:t>
            </a:r>
            <a:br>
              <a:rPr lang="en-US" sz="4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 Expense Increases: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" y="2590800"/>
            <a:ext cx="9067800" cy="5334000"/>
          </a:xfrm>
        </p:spPr>
        <p:txBody>
          <a:bodyPr/>
          <a:lstStyle/>
          <a:p>
            <a:pPr>
              <a:buClrTx/>
            </a:pPr>
            <a:r>
              <a:rPr lang="en-US" sz="2800" dirty="0"/>
              <a:t>Professional Services: increase $5,000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dirty="0"/>
              <a:t>Reflects anticipated increased cost of annual audit, OPEB actuarial study, and consultant to assist periodically</a:t>
            </a:r>
          </a:p>
          <a:p>
            <a:pPr>
              <a:buClrTx/>
            </a:pPr>
            <a:r>
              <a:rPr lang="en-US" sz="2800" dirty="0"/>
              <a:t>Miscellaneous Capital – decrease $3,000</a:t>
            </a:r>
          </a:p>
          <a:p>
            <a:pPr marL="393700" lvl="1" indent="0">
              <a:buClrTx/>
              <a:buNone/>
            </a:pPr>
            <a:endParaRPr lang="en-US" sz="3000" dirty="0"/>
          </a:p>
          <a:p>
            <a:pPr marL="393700" lvl="1" indent="0">
              <a:buClrTx/>
              <a:buNone/>
            </a:pPr>
            <a:endParaRPr lang="en-US" sz="3000" dirty="0"/>
          </a:p>
          <a:p>
            <a:pPr>
              <a:buClrTx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542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Collector’s Budget Explanation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8610600" cy="3886200"/>
          </a:xfrm>
        </p:spPr>
        <p:txBody>
          <a:bodyPr/>
          <a:lstStyle/>
          <a:p>
            <a:pPr>
              <a:buClrTx/>
            </a:pPr>
            <a:r>
              <a:rPr lang="en-US" sz="3200" dirty="0"/>
              <a:t>The Purchase of Services increased by $4,500 due to the increase of USPS postage.</a:t>
            </a:r>
          </a:p>
          <a:p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03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426" y="1295400"/>
            <a:ext cx="7851648" cy="3200400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3"/>
                </a:solidFill>
              </a:rPr>
              <a:t>Town of North Reading</a:t>
            </a:r>
            <a:br>
              <a:rPr lang="en-US" sz="3600" dirty="0">
                <a:solidFill>
                  <a:schemeClr val="accent3"/>
                </a:solidFill>
              </a:rPr>
            </a:br>
            <a:r>
              <a:rPr lang="en-US" sz="3600" dirty="0">
                <a:solidFill>
                  <a:schemeClr val="accent3"/>
                </a:solidFill>
              </a:rPr>
              <a:t>FY 2025 Assessor’s Budget</a:t>
            </a:r>
            <a:br>
              <a:rPr lang="en-US" sz="3600" dirty="0">
                <a:solidFill>
                  <a:schemeClr val="accent3"/>
                </a:solidFill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March 18, 2024</a:t>
            </a:r>
          </a:p>
        </p:txBody>
      </p:sp>
      <p:pic>
        <p:nvPicPr>
          <p:cNvPr id="6" name="Picture 5" descr="Tow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5212682"/>
            <a:ext cx="1460500" cy="1437500"/>
          </a:xfrm>
          <a:prstGeom prst="rect">
            <a:avLst/>
          </a:prstGeom>
          <a:scene3d>
            <a:camera prst="orthographicFront"/>
            <a:lightRig rig="threePt" dir="t">
              <a:rot lat="0" lon="0" rev="3000000"/>
            </a:lightRig>
          </a:scene3d>
          <a:sp3d>
            <a:bevelT w="190500" h="190500"/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The Assessor’s Office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846637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Generates more than 72% of the Revenue that operates the Town.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Maintains property values for both real estate &amp; personal property.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Manages all Motor Vehicle Excise – 2023 = 18404 Excise Tax Bills and $3,321,716.98 in Revenue.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Granting of a Personal Exemption, FY 2025 we expect to grant 108-112.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Defends values at the Appellate Tax Board. </a:t>
            </a:r>
          </a:p>
          <a:p>
            <a:pPr marL="0" indent="0">
              <a:buClrTx/>
              <a:buNone/>
            </a:pPr>
            <a:endParaRPr lang="en-US" b="1" dirty="0">
              <a:cs typeface="Times New Roman" panose="02020603050405020304" pitchFamily="18" charset="0"/>
            </a:endParaRPr>
          </a:p>
        </p:txBody>
      </p:sp>
      <p:pic>
        <p:nvPicPr>
          <p:cNvPr id="6" name="Picture 3" descr="Tow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9525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943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625" y="1066800"/>
            <a:ext cx="8229600" cy="1524000"/>
          </a:xfrm>
        </p:spPr>
        <p:txBody>
          <a:bodyPr/>
          <a:lstStyle/>
          <a:p>
            <a:pPr algn="ctr"/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Assessor’s Office 2024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94225" cy="3810000"/>
          </a:xfrm>
        </p:spPr>
        <p:txBody>
          <a:bodyPr/>
          <a:lstStyle/>
          <a:p>
            <a:pPr>
              <a:buClr>
                <a:schemeClr val="accent2"/>
              </a:buClr>
            </a:pPr>
            <a:endParaRPr lang="en-US" dirty="0"/>
          </a:p>
          <a:p>
            <a:pPr>
              <a:buClr>
                <a:schemeClr val="accent2"/>
              </a:buClr>
            </a:pPr>
            <a:endParaRPr lang="en-US" dirty="0"/>
          </a:p>
          <a:p>
            <a:pPr>
              <a:buClr>
                <a:schemeClr val="accent2"/>
              </a:buClr>
            </a:pPr>
            <a:r>
              <a:rPr lang="en-US" dirty="0"/>
              <a:t>Certified Values, Re-Cap &amp; Timely Tax Bills for both Real &amp; Personal Property were issued.</a:t>
            </a:r>
          </a:p>
          <a:p>
            <a:pPr>
              <a:buClr>
                <a:schemeClr val="accent2"/>
              </a:buClr>
            </a:pPr>
            <a:r>
              <a:rPr lang="en-US" dirty="0"/>
              <a:t>Maintained the Town GIS Mapping Timely.</a:t>
            </a:r>
          </a:p>
          <a:p>
            <a:pPr>
              <a:buClr>
                <a:schemeClr val="accent2"/>
              </a:buClr>
            </a:pPr>
            <a:endParaRPr lang="en-US" dirty="0"/>
          </a:p>
          <a:p>
            <a:pPr marL="0" indent="0">
              <a:buClr>
                <a:schemeClr val="accent2"/>
              </a:buClr>
              <a:buNone/>
            </a:pPr>
            <a:endParaRPr lang="en-US" dirty="0"/>
          </a:p>
          <a:p>
            <a:pPr>
              <a:buClr>
                <a:schemeClr val="accent2"/>
              </a:buClr>
            </a:pPr>
            <a:endParaRPr lang="en-US" dirty="0"/>
          </a:p>
          <a:p>
            <a:pPr>
              <a:buClr>
                <a:schemeClr val="accent2"/>
              </a:buClr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3" descr="Tow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9525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9450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Fiscal 2025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36" y="2066924"/>
            <a:ext cx="8448964" cy="448627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/>
              <a:t>The Assessors Office is in an Interim Certification Year.</a:t>
            </a:r>
          </a:p>
          <a:p>
            <a:pPr>
              <a:buClr>
                <a:schemeClr val="accent2"/>
              </a:buClr>
            </a:pPr>
            <a:endParaRPr lang="en-US" dirty="0"/>
          </a:p>
          <a:p>
            <a:pPr>
              <a:buClr>
                <a:schemeClr val="accent2"/>
              </a:buClr>
            </a:pPr>
            <a:r>
              <a:rPr lang="en-US" dirty="0"/>
              <a:t> The Cyclical Cycle, Building Permits &amp; Sale property inspections are on going. </a:t>
            </a:r>
          </a:p>
          <a:p>
            <a:pPr>
              <a:buClr>
                <a:schemeClr val="accent2"/>
              </a:buClr>
            </a:pPr>
            <a:endParaRPr lang="en-US" dirty="0"/>
          </a:p>
          <a:p>
            <a:pPr marL="0" indent="0">
              <a:buClr>
                <a:schemeClr val="accent2"/>
              </a:buClr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3" descr="Tow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00" y="-9525"/>
            <a:ext cx="1016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325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6437"/>
            <a:ext cx="8229600" cy="990600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Assessor’s Budget Explanation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189" y="1981200"/>
            <a:ext cx="9067800" cy="5638800"/>
          </a:xfrm>
        </p:spPr>
        <p:txBody>
          <a:bodyPr/>
          <a:lstStyle/>
          <a:p>
            <a:pPr>
              <a:buClrTx/>
            </a:pPr>
            <a:r>
              <a:rPr lang="en-US" sz="2800" dirty="0"/>
              <a:t>Membership Dues have increased $1447.00 for the new </a:t>
            </a:r>
            <a:r>
              <a:rPr lang="en-US" sz="2800" dirty="0" err="1"/>
              <a:t>Cama</a:t>
            </a:r>
            <a:r>
              <a:rPr lang="en-US" sz="2800" dirty="0"/>
              <a:t> system, Assessing Association(s).</a:t>
            </a:r>
          </a:p>
          <a:p>
            <a:pPr>
              <a:buClrTx/>
            </a:pPr>
            <a:r>
              <a:rPr lang="en-US" sz="2800" dirty="0"/>
              <a:t>Postage increased by $50. for the anticipated additional Personal Exemption correspondence’s.</a:t>
            </a:r>
          </a:p>
          <a:p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1593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426" y="1295400"/>
            <a:ext cx="7851648" cy="3200400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3"/>
                </a:solidFill>
              </a:rPr>
              <a:t>Town of North Reading</a:t>
            </a:r>
            <a:br>
              <a:rPr lang="en-US" sz="3600" dirty="0">
                <a:solidFill>
                  <a:schemeClr val="accent3"/>
                </a:solidFill>
              </a:rPr>
            </a:br>
            <a:r>
              <a:rPr lang="en-US" sz="3600" dirty="0">
                <a:solidFill>
                  <a:schemeClr val="accent3"/>
                </a:solidFill>
              </a:rPr>
              <a:t>FY 2025 Information Technology Budget</a:t>
            </a:r>
            <a:br>
              <a:rPr lang="en-US" sz="3600" dirty="0">
                <a:solidFill>
                  <a:schemeClr val="accent3"/>
                </a:solidFill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March 18, 2024</a:t>
            </a:r>
          </a:p>
        </p:txBody>
      </p:sp>
      <p:pic>
        <p:nvPicPr>
          <p:cNvPr id="6" name="Picture 5" descr="Tow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5212682"/>
            <a:ext cx="1460500" cy="1437500"/>
          </a:xfrm>
          <a:prstGeom prst="rect">
            <a:avLst/>
          </a:prstGeom>
          <a:scene3d>
            <a:camera prst="orthographicFront"/>
            <a:lightRig rig="threePt" dir="t">
              <a:rot lat="0" lon="0" rev="3000000"/>
            </a:lightRig>
          </a:scene3d>
          <a:sp3d>
            <a:bevelT w="190500" h="190500"/>
          </a:sp3d>
        </p:spPr>
      </p:pic>
    </p:spTree>
    <p:extLst>
      <p:ext uri="{BB962C8B-B14F-4D97-AF65-F5344CB8AC3E}">
        <p14:creationId xmlns:p14="http://schemas.microsoft.com/office/powerpoint/2010/main" val="148166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214616"/>
            <a:ext cx="8229600" cy="990600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Information Technology</a:t>
            </a:r>
            <a:br>
              <a:rPr lang="en-US" sz="4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 Salary Increases: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" y="2590800"/>
            <a:ext cx="9067800" cy="5334000"/>
          </a:xfrm>
        </p:spPr>
        <p:txBody>
          <a:bodyPr/>
          <a:lstStyle/>
          <a:p>
            <a:pPr>
              <a:buClrTx/>
            </a:pPr>
            <a:r>
              <a:rPr lang="en-US" sz="3200" dirty="0"/>
              <a:t>Personal Services: Decrease $4,930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3000" dirty="0"/>
              <a:t>-$6,475 to adjust IT Director position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3000" dirty="0"/>
              <a:t>$1,545 contractual increase for NUE position</a:t>
            </a:r>
          </a:p>
          <a:p>
            <a:pPr>
              <a:buClrTx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3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0">
      <a:dk1>
        <a:srgbClr val="323232"/>
      </a:dk1>
      <a:lt1>
        <a:sysClr val="window" lastClr="FFFFFF"/>
      </a:lt1>
      <a:dk2>
        <a:srgbClr val="FFFFFF"/>
      </a:dk2>
      <a:lt2>
        <a:srgbClr val="E3DED1"/>
      </a:lt2>
      <a:accent1>
        <a:srgbClr val="FFCC00"/>
      </a:accent1>
      <a:accent2>
        <a:srgbClr val="2B4A24"/>
      </a:accent2>
      <a:accent3>
        <a:srgbClr val="2B4A24"/>
      </a:accent3>
      <a:accent4>
        <a:srgbClr val="3A6331"/>
      </a:accent4>
      <a:accent5>
        <a:srgbClr val="604878"/>
      </a:accent5>
      <a:accent6>
        <a:srgbClr val="C19859"/>
      </a:accent6>
      <a:hlink>
        <a:srgbClr val="6B9F25"/>
      </a:hlink>
      <a:folHlink>
        <a:srgbClr val="BF99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0">
    <a:dk1>
      <a:srgbClr val="323232"/>
    </a:dk1>
    <a:lt1>
      <a:sysClr val="window" lastClr="FFFFFF"/>
    </a:lt1>
    <a:dk2>
      <a:srgbClr val="FFFFFF"/>
    </a:dk2>
    <a:lt2>
      <a:srgbClr val="E3DED1"/>
    </a:lt2>
    <a:accent1>
      <a:srgbClr val="FFCC00"/>
    </a:accent1>
    <a:accent2>
      <a:srgbClr val="2B4A24"/>
    </a:accent2>
    <a:accent3>
      <a:srgbClr val="2B4A24"/>
    </a:accent3>
    <a:accent4>
      <a:srgbClr val="3A6331"/>
    </a:accent4>
    <a:accent5>
      <a:srgbClr val="604878"/>
    </a:accent5>
    <a:accent6>
      <a:srgbClr val="C19859"/>
    </a:accent6>
    <a:hlink>
      <a:srgbClr val="6B9F25"/>
    </a:hlink>
    <a:folHlink>
      <a:srgbClr val="BF9900"/>
    </a:folHlink>
  </a:clrScheme>
</a:themeOverride>
</file>

<file path=ppt/theme/themeOverride2.xml><?xml version="1.0" encoding="utf-8"?>
<a:themeOverride xmlns:a="http://schemas.openxmlformats.org/drawingml/2006/main">
  <a:clrScheme name="Custom 10">
    <a:dk1>
      <a:srgbClr val="323232"/>
    </a:dk1>
    <a:lt1>
      <a:sysClr val="window" lastClr="FFFFFF"/>
    </a:lt1>
    <a:dk2>
      <a:srgbClr val="FFFFFF"/>
    </a:dk2>
    <a:lt2>
      <a:srgbClr val="E3DED1"/>
    </a:lt2>
    <a:accent1>
      <a:srgbClr val="FFCC00"/>
    </a:accent1>
    <a:accent2>
      <a:srgbClr val="2B4A24"/>
    </a:accent2>
    <a:accent3>
      <a:srgbClr val="2B4A24"/>
    </a:accent3>
    <a:accent4>
      <a:srgbClr val="3A6331"/>
    </a:accent4>
    <a:accent5>
      <a:srgbClr val="604878"/>
    </a:accent5>
    <a:accent6>
      <a:srgbClr val="C19859"/>
    </a:accent6>
    <a:hlink>
      <a:srgbClr val="6B9F25"/>
    </a:hlink>
    <a:folHlink>
      <a:srgbClr val="BF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11014</TotalTime>
  <Words>428</Words>
  <Application>Microsoft Office PowerPoint</Application>
  <PresentationFormat>On-screen Show (4:3)</PresentationFormat>
  <Paragraphs>58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Times New Roman</vt:lpstr>
      <vt:lpstr>Wingdings</vt:lpstr>
      <vt:lpstr>Wingdings 2</vt:lpstr>
      <vt:lpstr>Flow</vt:lpstr>
      <vt:lpstr>Town of North Reading FY 2025 Treasurer/Collector Budget March 18, 2024</vt:lpstr>
      <vt:lpstr>Collector’s Budget Explanation</vt:lpstr>
      <vt:lpstr>Town of North Reading FY 2025 Assessor’s Budget March 18, 2024</vt:lpstr>
      <vt:lpstr>The Assessor’s Office Role</vt:lpstr>
      <vt:lpstr>     Assessor’s Office 2024 Accomplishments</vt:lpstr>
      <vt:lpstr>Fiscal 2025</vt:lpstr>
      <vt:lpstr>Assessor’s Budget Explanation</vt:lpstr>
      <vt:lpstr>Town of North Reading FY 2025 Information Technology Budget March 18, 2024</vt:lpstr>
      <vt:lpstr>Information Technology  Salary Increases:</vt:lpstr>
      <vt:lpstr>Information Technology  Expense Adjustments:</vt:lpstr>
      <vt:lpstr>Town of North Reading FY 2025 Finance and Accounting Budgets March 18, 2024</vt:lpstr>
      <vt:lpstr>Finance and Accounting  Salary Increases:</vt:lpstr>
      <vt:lpstr>Accounting  Expense Increases:</vt:lpstr>
    </vt:vector>
  </TitlesOfParts>
  <Company>Town of NR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TA Presentation</dc:title>
  <dc:creator>DEPT. HEADS</dc:creator>
  <cp:lastModifiedBy>Laurianne Galvin</cp:lastModifiedBy>
  <cp:revision>411</cp:revision>
  <cp:lastPrinted>2019-11-18T22:19:09Z</cp:lastPrinted>
  <dcterms:created xsi:type="dcterms:W3CDTF">2007-04-29T20:00:23Z</dcterms:created>
  <dcterms:modified xsi:type="dcterms:W3CDTF">2024-03-18T15:04:33Z</dcterms:modified>
</cp:coreProperties>
</file>