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3" r:id="rId2"/>
    <p:sldId id="268" r:id="rId3"/>
    <p:sldId id="266" r:id="rId4"/>
    <p:sldId id="269" r:id="rId5"/>
    <p:sldId id="271" r:id="rId6"/>
    <p:sldId id="284" r:id="rId7"/>
    <p:sldId id="275" r:id="rId8"/>
    <p:sldId id="273" r:id="rId9"/>
    <p:sldId id="281" r:id="rId10"/>
    <p:sldId id="285" r:id="rId11"/>
    <p:sldId id="286" r:id="rId12"/>
    <p:sldId id="27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ard Noel" initials="GN" lastIdx="0" clrIdx="0">
    <p:extLst>
      <p:ext uri="{19B8F6BF-5375-455C-9EA6-DF929625EA0E}">
        <p15:presenceInfo xmlns:p15="http://schemas.microsoft.com/office/powerpoint/2012/main" userId="S-1-5-21-241973725-109870700-5522801-25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1" autoAdjust="0"/>
    <p:restoredTop sz="94707" autoAdjust="0"/>
  </p:normalViewPr>
  <p:slideViewPr>
    <p:cSldViewPr snapToGrid="0">
      <p:cViewPr varScale="1">
        <p:scale>
          <a:sx n="114" d="100"/>
          <a:sy n="114" d="100"/>
        </p:scale>
        <p:origin x="432"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2022 Permits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ctr"/>
          <c:showLegendKey val="0"/>
          <c:showVal val="0"/>
          <c:showCatName val="0"/>
          <c:showSerName val="0"/>
          <c:showPercent val="1"/>
          <c:showBubbleSize val="0"/>
          <c:showLeaderLines val="0"/>
        </c:dLbls>
      </c:pie3DChart>
      <c:spPr>
        <a:noFill/>
        <a:ln>
          <a:noFill/>
        </a:ln>
        <a:effectLst/>
      </c:spPr>
    </c:plotArea>
    <c:legend>
      <c:legendPos val="r"/>
      <c:layout>
        <c:manualLayout>
          <c:xMode val="edge"/>
          <c:yMode val="edge"/>
          <c:x val="0.79590949289518653"/>
          <c:y val="0.34499858671512212"/>
          <c:w val="0.19542311815573429"/>
          <c:h val="0.3894258025439127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2023 Permits</a:t>
            </a:r>
          </a:p>
        </c:rich>
      </c:tx>
      <c:layout>
        <c:manualLayout>
          <c:xMode val="edge"/>
          <c:yMode val="edge"/>
          <c:x val="0.41395199048404535"/>
          <c:y val="5.3455824338268457E-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5DB4-4C41-B69E-5F7831AAEDFF}"/>
              </c:ext>
            </c:extLst>
          </c:dPt>
          <c:dPt>
            <c:idx val="1"/>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5DB4-4C41-B69E-5F7831AAEDFF}"/>
              </c:ext>
            </c:extLst>
          </c:dPt>
          <c:dPt>
            <c:idx val="2"/>
            <c:bubble3D val="0"/>
            <c:spPr>
              <a:solidFill>
                <a:schemeClr val="accent2">
                  <a:lumMod val="75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5DB4-4C41-B69E-5F7831AAEDFF}"/>
              </c:ext>
            </c:extLst>
          </c:dPt>
          <c:dPt>
            <c:idx val="3"/>
            <c:bubble3D val="0"/>
            <c:spPr>
              <a:solidFill>
                <a:schemeClr val="accent6">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5DB4-4C41-B69E-5F7831AAEDFF}"/>
              </c:ext>
            </c:extLst>
          </c:dPt>
          <c:dPt>
            <c:idx val="4"/>
            <c:bubble3D val="0"/>
            <c:spPr>
              <a:solidFill>
                <a:schemeClr val="accent5">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5DB4-4C41-B69E-5F7831AAEDFF}"/>
              </c:ext>
            </c:extLst>
          </c:dPt>
          <c:dPt>
            <c:idx val="5"/>
            <c:bubble3D val="0"/>
            <c:spPr>
              <a:solidFill>
                <a:schemeClr val="accent4">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5DB4-4C41-B69E-5F7831AAEDFF}"/>
              </c:ext>
            </c:extLst>
          </c:dPt>
          <c:dPt>
            <c:idx val="6"/>
            <c:bubble3D val="0"/>
            <c:spPr>
              <a:solidFill>
                <a:schemeClr val="bg2">
                  <a:lumMod val="5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5DB4-4C41-B69E-5F7831AAEDFF}"/>
              </c:ext>
            </c:extLst>
          </c:dPt>
          <c:dPt>
            <c:idx val="7"/>
            <c:bubble3D val="0"/>
            <c:spPr>
              <a:solidFill>
                <a:schemeClr val="accent5">
                  <a:lumMod val="80000"/>
                  <a:lumOff val="2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F-5DB4-4C41-B69E-5F7831AAEDFF}"/>
              </c:ext>
            </c:extLst>
          </c:dPt>
          <c:dPt>
            <c:idx val="8"/>
            <c:bubble3D val="0"/>
            <c:spPr>
              <a:solidFill>
                <a:schemeClr val="accent4">
                  <a:lumMod val="80000"/>
                  <a:lumOff val="2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1-5DB4-4C41-B69E-5F7831AAED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Sheet1!$A$4:$A$12</c:f>
              <c:strCache>
                <c:ptCount val="9"/>
                <c:pt idx="0">
                  <c:v>Building</c:v>
                </c:pt>
                <c:pt idx="2">
                  <c:v>HVAC</c:v>
                </c:pt>
                <c:pt idx="4">
                  <c:v>Electrical</c:v>
                </c:pt>
                <c:pt idx="6">
                  <c:v>Plumbing</c:v>
                </c:pt>
                <c:pt idx="8">
                  <c:v>Gas</c:v>
                </c:pt>
              </c:strCache>
            </c:strRef>
          </c:cat>
          <c:val>
            <c:numRef>
              <c:f>Sheet1!$B$4:$B$12</c:f>
              <c:numCache>
                <c:formatCode>General</c:formatCode>
                <c:ptCount val="9"/>
                <c:pt idx="0">
                  <c:v>915</c:v>
                </c:pt>
                <c:pt idx="2">
                  <c:v>178</c:v>
                </c:pt>
                <c:pt idx="4">
                  <c:v>590</c:v>
                </c:pt>
                <c:pt idx="6">
                  <c:v>367</c:v>
                </c:pt>
                <c:pt idx="8">
                  <c:v>314</c:v>
                </c:pt>
              </c:numCache>
            </c:numRef>
          </c:val>
          <c:extLst>
            <c:ext xmlns:c16="http://schemas.microsoft.com/office/drawing/2014/chart" uri="{C3380CC4-5D6E-409C-BE32-E72D297353CC}">
              <c16:uniqueId val="{00000012-5DB4-4C41-B69E-5F7831AAEDFF}"/>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79590949289518653"/>
          <c:y val="0.34499858671512212"/>
          <c:w val="0.19542311815573429"/>
          <c:h val="0.3894258025439127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2022 vs 2023</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6">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4"/>
              </a:solidFill>
              <a:ln w="9525" cap="flat" cmpd="sng" algn="ctr">
                <a:solidFill>
                  <a:srgbClr val="FFFF00"/>
                </a:solidFill>
                <a:round/>
              </a:ln>
              <a:effectLst/>
            </c:spPr>
            <c:extLst>
              <c:ext xmlns:c16="http://schemas.microsoft.com/office/drawing/2014/chart" uri="{C3380CC4-5D6E-409C-BE32-E72D297353CC}">
                <c16:uniqueId val="{00000001-B0CE-472E-A72C-4162C568BA81}"/>
              </c:ext>
            </c:extLst>
          </c:dPt>
          <c:dPt>
            <c:idx val="1"/>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03-B0CE-472E-A72C-4162C568BA81}"/>
              </c:ext>
            </c:extLst>
          </c:dPt>
          <c:dPt>
            <c:idx val="2"/>
            <c:invertIfNegative val="0"/>
            <c:bubble3D val="0"/>
            <c:spPr>
              <a:solidFill>
                <a:srgbClr val="FFC000"/>
              </a:solidFill>
              <a:ln w="9525" cap="flat" cmpd="sng" algn="ctr">
                <a:solidFill>
                  <a:srgbClr val="FFFF00"/>
                </a:solidFill>
                <a:round/>
              </a:ln>
              <a:effectLst/>
            </c:spPr>
            <c:extLst>
              <c:ext xmlns:c16="http://schemas.microsoft.com/office/drawing/2014/chart" uri="{C3380CC4-5D6E-409C-BE32-E72D297353CC}">
                <c16:uniqueId val="{00000005-B0CE-472E-A72C-4162C568BA81}"/>
              </c:ext>
            </c:extLst>
          </c:dPt>
          <c:dPt>
            <c:idx val="3"/>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07-B0CE-472E-A72C-4162C568BA81}"/>
              </c:ext>
            </c:extLst>
          </c:dPt>
          <c:dPt>
            <c:idx val="4"/>
            <c:invertIfNegative val="0"/>
            <c:bubble3D val="0"/>
            <c:spPr>
              <a:solidFill>
                <a:srgbClr val="FFC000"/>
              </a:solidFill>
              <a:ln w="9525" cap="flat" cmpd="sng" algn="ctr">
                <a:solidFill>
                  <a:schemeClr val="lt1">
                    <a:alpha val="50000"/>
                  </a:schemeClr>
                </a:solidFill>
                <a:round/>
              </a:ln>
              <a:effectLst/>
            </c:spPr>
            <c:extLst>
              <c:ext xmlns:c16="http://schemas.microsoft.com/office/drawing/2014/chart" uri="{C3380CC4-5D6E-409C-BE32-E72D297353CC}">
                <c16:uniqueId val="{00000009-B0CE-472E-A72C-4162C568BA81}"/>
              </c:ext>
            </c:extLst>
          </c:dPt>
          <c:dPt>
            <c:idx val="5"/>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0B-B0CE-472E-A72C-4162C568BA81}"/>
              </c:ext>
            </c:extLst>
          </c:dPt>
          <c:dPt>
            <c:idx val="6"/>
            <c:invertIfNegative val="0"/>
            <c:bubble3D val="0"/>
            <c:spPr>
              <a:solidFill>
                <a:srgbClr val="FFC000"/>
              </a:solidFill>
              <a:ln w="9525" cap="flat" cmpd="sng" algn="ctr">
                <a:solidFill>
                  <a:schemeClr val="lt1">
                    <a:alpha val="50000"/>
                  </a:schemeClr>
                </a:solidFill>
                <a:round/>
              </a:ln>
              <a:effectLst/>
            </c:spPr>
            <c:extLst>
              <c:ext xmlns:c16="http://schemas.microsoft.com/office/drawing/2014/chart" uri="{C3380CC4-5D6E-409C-BE32-E72D297353CC}">
                <c16:uniqueId val="{0000000D-B0CE-472E-A72C-4162C568BA81}"/>
              </c:ext>
            </c:extLst>
          </c:dPt>
          <c:dPt>
            <c:idx val="7"/>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0F-B0CE-472E-A72C-4162C568BA81}"/>
              </c:ext>
            </c:extLst>
          </c:dPt>
          <c:dPt>
            <c:idx val="8"/>
            <c:invertIfNegative val="0"/>
            <c:bubble3D val="0"/>
            <c:spPr>
              <a:solidFill>
                <a:srgbClr val="FFC000"/>
              </a:solidFill>
              <a:ln w="9525" cap="flat" cmpd="sng" algn="ctr">
                <a:solidFill>
                  <a:schemeClr val="lt1">
                    <a:alpha val="50000"/>
                  </a:schemeClr>
                </a:solidFill>
                <a:round/>
              </a:ln>
              <a:effectLst/>
            </c:spPr>
            <c:extLst>
              <c:ext xmlns:c16="http://schemas.microsoft.com/office/drawing/2014/chart" uri="{C3380CC4-5D6E-409C-BE32-E72D297353CC}">
                <c16:uniqueId val="{00000011-B0CE-472E-A72C-4162C568BA81}"/>
              </c:ext>
            </c:extLst>
          </c:dPt>
          <c:dPt>
            <c:idx val="9"/>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13-B0CE-472E-A72C-4162C568BA81}"/>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Sheet3!$A$1:$J$1</c:f>
              <c:strCache>
                <c:ptCount val="10"/>
                <c:pt idx="0">
                  <c:v>Building 2022</c:v>
                </c:pt>
                <c:pt idx="1">
                  <c:v>Building 2023</c:v>
                </c:pt>
                <c:pt idx="2">
                  <c:v>Electrical 2022</c:v>
                </c:pt>
                <c:pt idx="3">
                  <c:v>Electrical 2023</c:v>
                </c:pt>
                <c:pt idx="4">
                  <c:v>Plumbing 2022</c:v>
                </c:pt>
                <c:pt idx="5">
                  <c:v>Plumbing 2023</c:v>
                </c:pt>
                <c:pt idx="6">
                  <c:v>Gas 2022</c:v>
                </c:pt>
                <c:pt idx="7">
                  <c:v>Gas 2023</c:v>
                </c:pt>
                <c:pt idx="8">
                  <c:v>HVAC 2022</c:v>
                </c:pt>
                <c:pt idx="9">
                  <c:v>HVAC 2023</c:v>
                </c:pt>
              </c:strCache>
            </c:strRef>
          </c:cat>
          <c:val>
            <c:numRef>
              <c:f>Sheet3!$A$2:$J$2</c:f>
              <c:numCache>
                <c:formatCode>General</c:formatCode>
                <c:ptCount val="10"/>
                <c:pt idx="0">
                  <c:v>966</c:v>
                </c:pt>
                <c:pt idx="1">
                  <c:v>915</c:v>
                </c:pt>
                <c:pt idx="2">
                  <c:v>646</c:v>
                </c:pt>
                <c:pt idx="3">
                  <c:v>590</c:v>
                </c:pt>
                <c:pt idx="4">
                  <c:v>291</c:v>
                </c:pt>
                <c:pt idx="5">
                  <c:v>367</c:v>
                </c:pt>
                <c:pt idx="6">
                  <c:v>246</c:v>
                </c:pt>
                <c:pt idx="7">
                  <c:v>314</c:v>
                </c:pt>
                <c:pt idx="8">
                  <c:v>94</c:v>
                </c:pt>
                <c:pt idx="9">
                  <c:v>178</c:v>
                </c:pt>
              </c:numCache>
            </c:numRef>
          </c:val>
          <c:extLst>
            <c:ext xmlns:c16="http://schemas.microsoft.com/office/drawing/2014/chart" uri="{C3380CC4-5D6E-409C-BE32-E72D297353CC}">
              <c16:uniqueId val="{00000014-B0CE-472E-A72C-4162C568BA81}"/>
            </c:ext>
          </c:extLst>
        </c:ser>
        <c:dLbls>
          <c:dLblPos val="inEnd"/>
          <c:showLegendKey val="0"/>
          <c:showVal val="1"/>
          <c:showCatName val="0"/>
          <c:showSerName val="0"/>
          <c:showPercent val="0"/>
          <c:showBubbleSize val="0"/>
        </c:dLbls>
        <c:gapWidth val="65"/>
        <c:axId val="365951808"/>
        <c:axId val="366013176"/>
      </c:barChart>
      <c:catAx>
        <c:axId val="3659518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66013176"/>
        <c:crosses val="autoZero"/>
        <c:auto val="1"/>
        <c:lblAlgn val="ctr"/>
        <c:lblOffset val="100"/>
        <c:noMultiLvlLbl val="0"/>
      </c:catAx>
      <c:valAx>
        <c:axId val="3660131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6595180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Inspections 2022 - 2023</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5.9140353934631414E-2"/>
          <c:y val="9.8977072310405645E-2"/>
          <c:w val="0.92146095705059172"/>
          <c:h val="0.84113466585907526"/>
        </c:manualLayout>
      </c:layout>
      <c:barChart>
        <c:barDir val="col"/>
        <c:grouping val="clustered"/>
        <c:varyColors val="0"/>
        <c:ser>
          <c:idx val="0"/>
          <c:order val="0"/>
          <c:spPr>
            <a:solidFill>
              <a:schemeClr val="accent6">
                <a:alpha val="85000"/>
              </a:schemeClr>
            </a:solidFill>
            <a:ln w="9525" cap="flat" cmpd="sng" algn="ctr">
              <a:solidFill>
                <a:schemeClr val="lt1">
                  <a:alpha val="50000"/>
                </a:schemeClr>
              </a:solidFill>
              <a:round/>
            </a:ln>
            <a:effectLst/>
          </c:spPr>
          <c:invertIfNegative val="0"/>
          <c:dPt>
            <c:idx val="0"/>
            <c:invertIfNegative val="0"/>
            <c:bubble3D val="0"/>
            <c:spPr>
              <a:solidFill>
                <a:srgbClr val="FFC000"/>
              </a:solidFill>
              <a:ln w="9525" cap="flat" cmpd="sng" algn="ctr">
                <a:solidFill>
                  <a:schemeClr val="lt1">
                    <a:alpha val="50000"/>
                  </a:schemeClr>
                </a:solidFill>
                <a:round/>
              </a:ln>
              <a:effectLst/>
            </c:spPr>
            <c:extLst>
              <c:ext xmlns:c16="http://schemas.microsoft.com/office/drawing/2014/chart" uri="{C3380CC4-5D6E-409C-BE32-E72D297353CC}">
                <c16:uniqueId val="{00000001-6D8D-4D4C-9FCE-838A20E5C3BC}"/>
              </c:ext>
            </c:extLst>
          </c:dPt>
          <c:dPt>
            <c:idx val="1"/>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03-6D8D-4D4C-9FCE-838A20E5C3BC}"/>
              </c:ext>
            </c:extLst>
          </c:dPt>
          <c:dPt>
            <c:idx val="2"/>
            <c:invertIfNegative val="0"/>
            <c:bubble3D val="0"/>
            <c:spPr>
              <a:solidFill>
                <a:schemeClr val="accent4"/>
              </a:solidFill>
              <a:ln w="9525" cap="flat" cmpd="sng" algn="ctr">
                <a:solidFill>
                  <a:schemeClr val="lt1">
                    <a:alpha val="50000"/>
                  </a:schemeClr>
                </a:solidFill>
                <a:round/>
              </a:ln>
              <a:effectLst/>
            </c:spPr>
            <c:extLst>
              <c:ext xmlns:c16="http://schemas.microsoft.com/office/drawing/2014/chart" uri="{C3380CC4-5D6E-409C-BE32-E72D297353CC}">
                <c16:uniqueId val="{00000005-6D8D-4D4C-9FCE-838A20E5C3BC}"/>
              </c:ext>
            </c:extLst>
          </c:dPt>
          <c:dPt>
            <c:idx val="3"/>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07-6D8D-4D4C-9FCE-838A20E5C3BC}"/>
              </c:ext>
            </c:extLst>
          </c:dPt>
          <c:dPt>
            <c:idx val="4"/>
            <c:invertIfNegative val="0"/>
            <c:bubble3D val="0"/>
            <c:spPr>
              <a:solidFill>
                <a:srgbClr val="FFC000"/>
              </a:solidFill>
              <a:ln w="9525" cap="flat" cmpd="sng" algn="ctr">
                <a:solidFill>
                  <a:schemeClr val="lt1">
                    <a:alpha val="50000"/>
                  </a:schemeClr>
                </a:solidFill>
                <a:round/>
              </a:ln>
              <a:effectLst/>
            </c:spPr>
            <c:extLst>
              <c:ext xmlns:c16="http://schemas.microsoft.com/office/drawing/2014/chart" uri="{C3380CC4-5D6E-409C-BE32-E72D297353CC}">
                <c16:uniqueId val="{00000009-6D8D-4D4C-9FCE-838A20E5C3BC}"/>
              </c:ext>
            </c:extLst>
          </c:dPt>
          <c:dPt>
            <c:idx val="5"/>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0B-6D8D-4D4C-9FCE-838A20E5C3BC}"/>
              </c:ext>
            </c:extLst>
          </c:dPt>
          <c:dPt>
            <c:idx val="6"/>
            <c:invertIfNegative val="0"/>
            <c:bubble3D val="0"/>
            <c:spPr>
              <a:solidFill>
                <a:srgbClr val="FFC000"/>
              </a:solidFill>
              <a:ln w="9525" cap="flat" cmpd="sng" algn="ctr">
                <a:solidFill>
                  <a:schemeClr val="lt1">
                    <a:alpha val="50000"/>
                  </a:schemeClr>
                </a:solidFill>
                <a:round/>
              </a:ln>
              <a:effectLst/>
            </c:spPr>
            <c:extLst>
              <c:ext xmlns:c16="http://schemas.microsoft.com/office/drawing/2014/chart" uri="{C3380CC4-5D6E-409C-BE32-E72D297353CC}">
                <c16:uniqueId val="{0000000D-6D8D-4D4C-9FCE-838A20E5C3BC}"/>
              </c:ext>
            </c:extLst>
          </c:dPt>
          <c:dPt>
            <c:idx val="7"/>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0F-6D8D-4D4C-9FCE-838A20E5C3BC}"/>
              </c:ext>
            </c:extLst>
          </c:dPt>
          <c:dPt>
            <c:idx val="8"/>
            <c:invertIfNegative val="0"/>
            <c:bubble3D val="0"/>
            <c:spPr>
              <a:solidFill>
                <a:srgbClr val="FFC000"/>
              </a:solidFill>
              <a:ln w="9525" cap="flat" cmpd="sng" algn="ctr">
                <a:solidFill>
                  <a:schemeClr val="lt1">
                    <a:alpha val="50000"/>
                  </a:schemeClr>
                </a:solidFill>
                <a:round/>
              </a:ln>
              <a:effectLst/>
            </c:spPr>
            <c:extLst>
              <c:ext xmlns:c16="http://schemas.microsoft.com/office/drawing/2014/chart" uri="{C3380CC4-5D6E-409C-BE32-E72D297353CC}">
                <c16:uniqueId val="{00000011-6D8D-4D4C-9FCE-838A20E5C3BC}"/>
              </c:ext>
            </c:extLst>
          </c:dPt>
          <c:dPt>
            <c:idx val="9"/>
            <c:invertIfNegative val="0"/>
            <c:bubble3D val="0"/>
            <c:spPr>
              <a:solidFill>
                <a:srgbClr val="00B050"/>
              </a:solidFill>
              <a:ln w="9525" cap="flat" cmpd="sng" algn="ctr">
                <a:solidFill>
                  <a:schemeClr val="lt1">
                    <a:alpha val="50000"/>
                  </a:schemeClr>
                </a:solidFill>
                <a:round/>
              </a:ln>
              <a:effectLst/>
            </c:spPr>
            <c:extLst>
              <c:ext xmlns:c16="http://schemas.microsoft.com/office/drawing/2014/chart" uri="{C3380CC4-5D6E-409C-BE32-E72D297353CC}">
                <c16:uniqueId val="{00000013-6D8D-4D4C-9FCE-838A20E5C3BC}"/>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Sheet4!$A$1:$J$1</c:f>
              <c:strCache>
                <c:ptCount val="10"/>
                <c:pt idx="0">
                  <c:v>2022 Bldg</c:v>
                </c:pt>
                <c:pt idx="1">
                  <c:v>2023 Bldg</c:v>
                </c:pt>
                <c:pt idx="2">
                  <c:v>2022 Elec</c:v>
                </c:pt>
                <c:pt idx="3">
                  <c:v>2023 Elec</c:v>
                </c:pt>
                <c:pt idx="4">
                  <c:v>2022 Plbg</c:v>
                </c:pt>
                <c:pt idx="5">
                  <c:v>2023 Plbg</c:v>
                </c:pt>
                <c:pt idx="6">
                  <c:v>2022 Gas</c:v>
                </c:pt>
                <c:pt idx="7">
                  <c:v>2023 Gas</c:v>
                </c:pt>
                <c:pt idx="8">
                  <c:v>2022 HVAC</c:v>
                </c:pt>
                <c:pt idx="9">
                  <c:v>2023 HVAC</c:v>
                </c:pt>
              </c:strCache>
            </c:strRef>
          </c:cat>
          <c:val>
            <c:numRef>
              <c:f>Sheet4!$A$2:$J$2</c:f>
              <c:numCache>
                <c:formatCode>General</c:formatCode>
                <c:ptCount val="10"/>
                <c:pt idx="0">
                  <c:v>1989</c:v>
                </c:pt>
                <c:pt idx="1">
                  <c:v>1939</c:v>
                </c:pt>
                <c:pt idx="2">
                  <c:v>1038</c:v>
                </c:pt>
                <c:pt idx="3">
                  <c:v>1042</c:v>
                </c:pt>
                <c:pt idx="4">
                  <c:v>668</c:v>
                </c:pt>
                <c:pt idx="5">
                  <c:v>702</c:v>
                </c:pt>
                <c:pt idx="6">
                  <c:v>389</c:v>
                </c:pt>
                <c:pt idx="7">
                  <c:v>460</c:v>
                </c:pt>
                <c:pt idx="8">
                  <c:v>256</c:v>
                </c:pt>
                <c:pt idx="9">
                  <c:v>272</c:v>
                </c:pt>
              </c:numCache>
            </c:numRef>
          </c:val>
          <c:extLst>
            <c:ext xmlns:c16="http://schemas.microsoft.com/office/drawing/2014/chart" uri="{C3380CC4-5D6E-409C-BE32-E72D297353CC}">
              <c16:uniqueId val="{00000014-6D8D-4D4C-9FCE-838A20E5C3BC}"/>
            </c:ext>
          </c:extLst>
        </c:ser>
        <c:dLbls>
          <c:dLblPos val="inEnd"/>
          <c:showLegendKey val="0"/>
          <c:showVal val="1"/>
          <c:showCatName val="0"/>
          <c:showSerName val="0"/>
          <c:showPercent val="0"/>
          <c:showBubbleSize val="0"/>
        </c:dLbls>
        <c:gapWidth val="65"/>
        <c:axId val="351726432"/>
        <c:axId val="351735016"/>
      </c:barChart>
      <c:catAx>
        <c:axId val="3517264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51735016"/>
        <c:crosses val="autoZero"/>
        <c:auto val="1"/>
        <c:lblAlgn val="ctr"/>
        <c:lblOffset val="100"/>
        <c:noMultiLvlLbl val="0"/>
      </c:catAx>
      <c:valAx>
        <c:axId val="3517350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5172643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DD1169-CF57-4482-8301-8A7F89E2A8E7}" type="datetimeFigureOut">
              <a:rPr lang="en-US" smtClean="0"/>
              <a:t>3/4/2024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968999B-31E0-498B-B85C-067321B40C11}" type="slidenum">
              <a:rPr lang="en-US" smtClean="0"/>
              <a:t>‹#›</a:t>
            </a:fld>
            <a:endParaRPr lang="en-US"/>
          </a:p>
        </p:txBody>
      </p:sp>
    </p:spTree>
    <p:extLst>
      <p:ext uri="{BB962C8B-B14F-4D97-AF65-F5344CB8AC3E}">
        <p14:creationId xmlns:p14="http://schemas.microsoft.com/office/powerpoint/2010/main" val="1573271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68999B-31E0-498B-B85C-067321B40C11}" type="slidenum">
              <a:rPr lang="en-US" smtClean="0"/>
              <a:t>3</a:t>
            </a:fld>
            <a:endParaRPr lang="en-US"/>
          </a:p>
        </p:txBody>
      </p:sp>
    </p:spTree>
    <p:extLst>
      <p:ext uri="{BB962C8B-B14F-4D97-AF65-F5344CB8AC3E}">
        <p14:creationId xmlns:p14="http://schemas.microsoft.com/office/powerpoint/2010/main" val="424467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68999B-31E0-498B-B85C-067321B40C11}" type="slidenum">
              <a:rPr lang="en-US" smtClean="0"/>
              <a:t>7</a:t>
            </a:fld>
            <a:endParaRPr lang="en-US"/>
          </a:p>
        </p:txBody>
      </p:sp>
    </p:spTree>
    <p:extLst>
      <p:ext uri="{BB962C8B-B14F-4D97-AF65-F5344CB8AC3E}">
        <p14:creationId xmlns:p14="http://schemas.microsoft.com/office/powerpoint/2010/main" val="3538029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68999B-31E0-498B-B85C-067321B40C11}" type="slidenum">
              <a:rPr lang="en-US" smtClean="0"/>
              <a:t>12</a:t>
            </a:fld>
            <a:endParaRPr lang="en-US"/>
          </a:p>
        </p:txBody>
      </p:sp>
    </p:spTree>
    <p:extLst>
      <p:ext uri="{BB962C8B-B14F-4D97-AF65-F5344CB8AC3E}">
        <p14:creationId xmlns:p14="http://schemas.microsoft.com/office/powerpoint/2010/main" val="4113719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0EBFC7-1E8B-48D5-BA52-059BFBEC5DAF}"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2004368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0EBFC7-1E8B-48D5-BA52-059BFBEC5DAF}"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492793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0EBFC7-1E8B-48D5-BA52-059BFBEC5DAF}"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347667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0EBFC7-1E8B-48D5-BA52-059BFBEC5DAF}"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3347590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0EBFC7-1E8B-48D5-BA52-059BFBEC5DAF}"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3632279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0EBFC7-1E8B-48D5-BA52-059BFBEC5DAF}"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34553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0EBFC7-1E8B-48D5-BA52-059BFBEC5DAF}" type="datetimeFigureOut">
              <a:rPr lang="en-US" smtClean="0"/>
              <a:t>3/4/2024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72480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0EBFC7-1E8B-48D5-BA52-059BFBEC5DAF}" type="datetimeFigureOut">
              <a:rPr lang="en-US" smtClean="0"/>
              <a:t>3/4/2024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4022624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EBFC7-1E8B-48D5-BA52-059BFBEC5DAF}" type="datetimeFigureOut">
              <a:rPr lang="en-US" smtClean="0"/>
              <a:t>3/4/2024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2181488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0EBFC7-1E8B-48D5-BA52-059BFBEC5DAF}"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2020692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0EBFC7-1E8B-48D5-BA52-059BFBEC5DAF}"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04BBC-B2AB-45F1-AC64-99D35B854293}" type="slidenum">
              <a:rPr lang="en-US" smtClean="0"/>
              <a:t>‹#›</a:t>
            </a:fld>
            <a:endParaRPr lang="en-US"/>
          </a:p>
        </p:txBody>
      </p:sp>
    </p:spTree>
    <p:extLst>
      <p:ext uri="{BB962C8B-B14F-4D97-AF65-F5344CB8AC3E}">
        <p14:creationId xmlns:p14="http://schemas.microsoft.com/office/powerpoint/2010/main" val="193085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EBFC7-1E8B-48D5-BA52-059BFBEC5DAF}" type="datetimeFigureOut">
              <a:rPr lang="en-US" smtClean="0"/>
              <a:t>3/4/2024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04BBC-B2AB-45F1-AC64-99D35B854293}" type="slidenum">
              <a:rPr lang="en-US" smtClean="0"/>
              <a:t>‹#›</a:t>
            </a:fld>
            <a:endParaRPr lang="en-US"/>
          </a:p>
        </p:txBody>
      </p:sp>
    </p:spTree>
    <p:extLst>
      <p:ext uri="{BB962C8B-B14F-4D97-AF65-F5344CB8AC3E}">
        <p14:creationId xmlns:p14="http://schemas.microsoft.com/office/powerpoint/2010/main" val="425955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1004529" y="98306"/>
            <a:ext cx="10590244" cy="5355312"/>
          </a:xfrm>
          <a:prstGeom prst="rect">
            <a:avLst/>
          </a:prstGeom>
        </p:spPr>
        <p:txBody>
          <a:bodyPr wrap="square">
            <a:spAutoFit/>
          </a:bodyPr>
          <a:lstStyle/>
          <a:p>
            <a:pPr algn="r"/>
            <a:endParaRPr lang="en-US" b="1" dirty="0">
              <a:latin typeface="Arial" panose="020B0604020202020204" pitchFamily="34" charset="0"/>
              <a:ea typeface="Times New Roman" panose="02020603050405020304" pitchFamily="18" charset="0"/>
            </a:endParaRPr>
          </a:p>
          <a:p>
            <a:pPr algn="r"/>
            <a:endParaRPr lang="en-US" b="1" dirty="0">
              <a:latin typeface="Arial" panose="020B0604020202020204" pitchFamily="34" charset="0"/>
              <a:ea typeface="Times New Roman" panose="02020603050405020304" pitchFamily="18" charset="0"/>
            </a:endParaRPr>
          </a:p>
          <a:p>
            <a:pPr algn="ctr"/>
            <a:r>
              <a:rPr lang="en-US" sz="3200" b="1" dirty="0">
                <a:solidFill>
                  <a:srgbClr val="00B050"/>
                </a:solidFill>
                <a:latin typeface="Arial Black" panose="020B0A04020102020204" pitchFamily="34" charset="0"/>
                <a:ea typeface="Times New Roman" panose="02020603050405020304" pitchFamily="18" charset="0"/>
              </a:rPr>
              <a:t>North Reading Building Department</a:t>
            </a:r>
          </a:p>
          <a:p>
            <a:pPr algn="r"/>
            <a:endParaRPr lang="en-US" sz="3200" b="1" dirty="0">
              <a:solidFill>
                <a:srgbClr val="00B050"/>
              </a:solidFill>
              <a:latin typeface="Arial Black" panose="020B0A04020102020204" pitchFamily="34" charset="0"/>
              <a:ea typeface="Times New Roman" panose="02020603050405020304" pitchFamily="18" charset="0"/>
            </a:endParaRPr>
          </a:p>
          <a:p>
            <a:pPr algn="ctr"/>
            <a:r>
              <a:rPr lang="en-US" sz="3200" b="1" dirty="0">
                <a:solidFill>
                  <a:srgbClr val="00B050"/>
                </a:solidFill>
                <a:latin typeface="Arial Black" panose="020B0A04020102020204" pitchFamily="34" charset="0"/>
                <a:ea typeface="Times New Roman" panose="02020603050405020304" pitchFamily="18" charset="0"/>
              </a:rPr>
              <a:t>Select Board Presentation</a:t>
            </a: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endParaRPr lang="en-US" b="1" dirty="0">
              <a:solidFill>
                <a:srgbClr val="00B050"/>
              </a:solidFill>
              <a:latin typeface="Arial Black" panose="020B0A04020102020204" pitchFamily="34" charset="0"/>
              <a:ea typeface="Times New Roman" panose="02020603050405020304" pitchFamily="18" charset="0"/>
            </a:endParaRPr>
          </a:p>
          <a:p>
            <a:pPr algn="r"/>
            <a:r>
              <a:rPr lang="en-US" b="1" dirty="0">
                <a:solidFill>
                  <a:srgbClr val="00B050"/>
                </a:solidFill>
                <a:latin typeface="Arial Black" panose="020B0A04020102020204" pitchFamily="34" charset="0"/>
                <a:ea typeface="Times New Roman" panose="02020603050405020304" pitchFamily="18" charset="0"/>
              </a:rPr>
              <a:t>March 18, 2024</a:t>
            </a:r>
          </a:p>
          <a:p>
            <a:pPr algn="r"/>
            <a:r>
              <a:rPr lang="en-US" b="1" dirty="0">
                <a:solidFill>
                  <a:srgbClr val="00B050"/>
                </a:solidFill>
                <a:latin typeface="Arial Black" panose="020B0A04020102020204" pitchFamily="34" charset="0"/>
                <a:ea typeface="Times New Roman" panose="02020603050405020304" pitchFamily="18" charset="0"/>
              </a:rPr>
              <a:t>Building Commissioner, Gerry Noel</a:t>
            </a:r>
            <a:endParaRPr lang="en-US" dirty="0">
              <a:solidFill>
                <a:srgbClr val="00B050"/>
              </a:solidFill>
              <a:latin typeface="Arial Black" panose="020B0A04020102020204" pitchFamily="34" charset="0"/>
              <a:ea typeface="Times New Roman" panose="02020603050405020304" pitchFamily="18" charset="0"/>
            </a:endParaRPr>
          </a:p>
          <a:p>
            <a:pPr algn="just"/>
            <a:r>
              <a:rPr lang="en-US" sz="1200" dirty="0">
                <a:solidFill>
                  <a:schemeClr val="accent6">
                    <a:lumMod val="75000"/>
                  </a:schemeClr>
                </a:solidFill>
                <a:latin typeface="Arial" panose="020B0604020202020204" pitchFamily="34" charset="0"/>
                <a:ea typeface="Times New Roman" panose="02020603050405020304" pitchFamily="18" charset="0"/>
              </a:rPr>
              <a:t> </a:t>
            </a:r>
            <a:endParaRPr lang="en-US" sz="1200" dirty="0">
              <a:solidFill>
                <a:schemeClr val="accent6">
                  <a:lumMod val="75000"/>
                </a:scheme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6425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0000000-0008-0000-0200-000004000000}"/>
              </a:ext>
            </a:extLst>
          </p:cNvPr>
          <p:cNvGraphicFramePr>
            <a:graphicFrameLocks/>
          </p:cNvGraphicFramePr>
          <p:nvPr>
            <p:extLst>
              <p:ext uri="{D42A27DB-BD31-4B8C-83A1-F6EECF244321}">
                <p14:modId xmlns:p14="http://schemas.microsoft.com/office/powerpoint/2010/main" val="1732446919"/>
              </p:ext>
            </p:extLst>
          </p:nvPr>
        </p:nvGraphicFramePr>
        <p:xfrm>
          <a:off x="790575" y="587186"/>
          <a:ext cx="10610850" cy="465593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ADF848EC-99DC-4FBE-9F83-2FFE96FBC868}"/>
              </a:ext>
            </a:extLst>
          </p:cNvPr>
          <p:cNvSpPr txBox="1"/>
          <p:nvPr/>
        </p:nvSpPr>
        <p:spPr>
          <a:xfrm>
            <a:off x="790575" y="5494789"/>
            <a:ext cx="10610850" cy="369332"/>
          </a:xfrm>
          <a:prstGeom prst="rect">
            <a:avLst/>
          </a:prstGeom>
          <a:noFill/>
        </p:spPr>
        <p:txBody>
          <a:bodyPr wrap="square" rtlCol="0">
            <a:spAutoFit/>
          </a:bodyPr>
          <a:lstStyle/>
          <a:p>
            <a:pPr algn="ctr"/>
            <a:r>
              <a:rPr lang="en-US" dirty="0"/>
              <a:t>The amount of permits issued for each discipline</a:t>
            </a:r>
          </a:p>
        </p:txBody>
      </p:sp>
    </p:spTree>
    <p:extLst>
      <p:ext uri="{BB962C8B-B14F-4D97-AF65-F5344CB8AC3E}">
        <p14:creationId xmlns:p14="http://schemas.microsoft.com/office/powerpoint/2010/main" val="1418148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0000000-0008-0000-0300-000004000000}"/>
              </a:ext>
            </a:extLst>
          </p:cNvPr>
          <p:cNvGraphicFramePr>
            <a:graphicFrameLocks/>
          </p:cNvGraphicFramePr>
          <p:nvPr/>
        </p:nvGraphicFramePr>
        <p:xfrm>
          <a:off x="1185862" y="457200"/>
          <a:ext cx="9820275"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1411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637309" y="289437"/>
            <a:ext cx="10861964" cy="8125301"/>
          </a:xfrm>
          <a:prstGeom prst="rect">
            <a:avLst/>
          </a:prstGeom>
          <a:noFill/>
        </p:spPr>
        <p:txBody>
          <a:bodyPr wrap="square" rtlCol="0">
            <a:spAutoFit/>
          </a:bodyPr>
          <a:lstStyle/>
          <a:p>
            <a:pPr algn="ctr"/>
            <a:r>
              <a:rPr lang="en-US" sz="3600" dirty="0">
                <a:solidFill>
                  <a:srgbClr val="00B050"/>
                </a:solidFill>
                <a:latin typeface="Calibri Light" panose="020F0302020204030204"/>
              </a:rPr>
              <a:t>FY25 Goals and Objectives</a:t>
            </a:r>
          </a:p>
          <a:p>
            <a:endParaRPr lang="en-US" b="1" dirty="0">
              <a:solidFill>
                <a:srgbClr val="00B050"/>
              </a:solidFill>
              <a:latin typeface="Calibri Light" panose="020F0302020204030204"/>
            </a:endParaRPr>
          </a:p>
          <a:p>
            <a:endParaRPr lang="en-US" b="1" dirty="0">
              <a:solidFill>
                <a:srgbClr val="00B050"/>
              </a:solidFill>
              <a:latin typeface="Calibri Light" panose="020F0302020204030204"/>
            </a:endParaRPr>
          </a:p>
          <a:p>
            <a:pPr marL="171450" indent="-171450">
              <a:buFont typeface="Wingdings" panose="05000000000000000000" pitchFamily="2" charset="2"/>
              <a:buChar char="q"/>
            </a:pPr>
            <a:endParaRPr lang="en-US" b="1" dirty="0">
              <a:solidFill>
                <a:srgbClr val="00B050"/>
              </a:solidFill>
              <a:latin typeface="Calibri Light" panose="020F0302020204030204"/>
            </a:endParaRPr>
          </a:p>
          <a:p>
            <a:pPr marL="171450" indent="-171450">
              <a:buFont typeface="Wingdings" panose="05000000000000000000" pitchFamily="2" charset="2"/>
              <a:buChar char="q"/>
            </a:pPr>
            <a:r>
              <a:rPr lang="en-US" b="1" dirty="0">
                <a:solidFill>
                  <a:srgbClr val="00B050"/>
                </a:solidFill>
                <a:latin typeface="Calibri Light" panose="020F0302020204030204"/>
              </a:rPr>
              <a:t>Continue with scanning of plans and documentation for uploading to the permitting system.</a:t>
            </a:r>
            <a:br>
              <a:rPr lang="en-US" b="1" dirty="0">
                <a:solidFill>
                  <a:srgbClr val="00B050"/>
                </a:solidFill>
                <a:latin typeface="Calibri Light" panose="020F0302020204030204"/>
              </a:rPr>
            </a:br>
            <a:endParaRPr lang="en-US" b="1" dirty="0">
              <a:solidFill>
                <a:srgbClr val="00B050"/>
              </a:solidFill>
              <a:latin typeface="Calibri Light" panose="020F0302020204030204"/>
            </a:endParaRPr>
          </a:p>
          <a:p>
            <a:pPr marL="171450" indent="-171450">
              <a:buFont typeface="Wingdings" panose="05000000000000000000" pitchFamily="2" charset="2"/>
              <a:buChar char="q"/>
            </a:pPr>
            <a:r>
              <a:rPr lang="en-US" b="1" dirty="0">
                <a:solidFill>
                  <a:srgbClr val="00B050"/>
                </a:solidFill>
                <a:latin typeface="Calibri Light" panose="020F0302020204030204"/>
              </a:rPr>
              <a:t>Continue to be cost effective and maximize staff efficiency.  </a:t>
            </a:r>
            <a:br>
              <a:rPr lang="en-US" b="1" dirty="0">
                <a:solidFill>
                  <a:srgbClr val="00B050"/>
                </a:solidFill>
                <a:latin typeface="Calibri Light" panose="020F0302020204030204"/>
              </a:rPr>
            </a:br>
            <a:endParaRPr lang="en-US" b="1" dirty="0">
              <a:solidFill>
                <a:srgbClr val="00B050"/>
              </a:solidFill>
              <a:latin typeface="Calibri Light" panose="020F0302020204030204"/>
            </a:endParaRPr>
          </a:p>
          <a:p>
            <a:pPr marL="171450" indent="-171450">
              <a:buFont typeface="Wingdings" panose="05000000000000000000" pitchFamily="2" charset="2"/>
              <a:buChar char="q"/>
            </a:pPr>
            <a:r>
              <a:rPr lang="en-US" b="1" dirty="0">
                <a:solidFill>
                  <a:srgbClr val="00B050"/>
                </a:solidFill>
                <a:latin typeface="Calibri Light" panose="020F0302020204030204"/>
              </a:rPr>
              <a:t>Sustain awareness for all applicants regarding energy code changes, as this will be epic this coming year.  </a:t>
            </a:r>
          </a:p>
          <a:p>
            <a:endParaRPr lang="en-US" b="1" dirty="0">
              <a:solidFill>
                <a:srgbClr val="00B050"/>
              </a:solidFill>
              <a:latin typeface="Calibri Light" panose="020F0302020204030204"/>
            </a:endParaRPr>
          </a:p>
          <a:p>
            <a:pPr marL="171450" indent="-171450">
              <a:buFont typeface="Wingdings" panose="05000000000000000000" pitchFamily="2" charset="2"/>
              <a:buChar char="q"/>
            </a:pPr>
            <a:r>
              <a:rPr lang="en-US" b="1" dirty="0">
                <a:solidFill>
                  <a:srgbClr val="00B050"/>
                </a:solidFill>
                <a:latin typeface="Calibri Light" panose="020F0302020204030204"/>
              </a:rPr>
              <a:t>Continue our enforcement of Zoning Bylaws, with emphasis on training the assistant building inspector of the use codes. </a:t>
            </a:r>
            <a:br>
              <a:rPr lang="en-US" b="1" dirty="0">
                <a:solidFill>
                  <a:srgbClr val="00B050"/>
                </a:solidFill>
                <a:latin typeface="Calibri Light" panose="020F0302020204030204"/>
              </a:rPr>
            </a:br>
            <a:endParaRPr lang="en-US" b="1" dirty="0">
              <a:solidFill>
                <a:srgbClr val="00B050"/>
              </a:solidFill>
              <a:latin typeface="Calibri Light" panose="020F0302020204030204"/>
            </a:endParaRPr>
          </a:p>
          <a:p>
            <a:pPr marL="171450" indent="-171450">
              <a:buFont typeface="Wingdings" panose="05000000000000000000" pitchFamily="2" charset="2"/>
              <a:buChar char="q"/>
            </a:pPr>
            <a:r>
              <a:rPr lang="en-US" b="1" dirty="0">
                <a:solidFill>
                  <a:srgbClr val="00B050"/>
                </a:solidFill>
                <a:latin typeface="Calibri Light" panose="020F0302020204030204"/>
              </a:rPr>
              <a:t>Continue working closely with other Departments in order to expedite the permitting process.  We need to address the overflowing file room with assistance from other Town Departments as this is becoming a safety concern. </a:t>
            </a:r>
          </a:p>
          <a:p>
            <a:pPr marL="171450" indent="-171450">
              <a:buFont typeface="Wingdings" panose="05000000000000000000" pitchFamily="2" charset="2"/>
              <a:buChar char="q"/>
            </a:pPr>
            <a:endParaRPr lang="en-US" b="1" dirty="0">
              <a:solidFill>
                <a:srgbClr val="00B050"/>
              </a:solidFill>
              <a:latin typeface="Calibri Light" panose="020F0302020204030204"/>
            </a:endParaRPr>
          </a:p>
          <a:p>
            <a:pPr marL="171450" indent="-171450">
              <a:buFont typeface="Wingdings" panose="05000000000000000000" pitchFamily="2" charset="2"/>
              <a:buChar char="q"/>
            </a:pPr>
            <a:r>
              <a:rPr lang="en-US" b="1" dirty="0">
                <a:solidFill>
                  <a:srgbClr val="00B050"/>
                </a:solidFill>
                <a:latin typeface="Calibri Light" panose="020F0302020204030204"/>
              </a:rPr>
              <a:t>Assist the new building inspector, to help achieve his licensing and certification goals. </a:t>
            </a:r>
          </a:p>
          <a:p>
            <a:endParaRPr lang="en-US" b="1" dirty="0">
              <a:solidFill>
                <a:srgbClr val="00B050"/>
              </a:solidFill>
              <a:latin typeface="Calibri Light" panose="020F0302020204030204"/>
            </a:endParaRPr>
          </a:p>
          <a:p>
            <a:pPr algn="ctr"/>
            <a:endParaRPr lang="en-US" sz="3600" dirty="0">
              <a:solidFill>
                <a:srgbClr val="000000"/>
              </a:solidFill>
              <a:latin typeface="Calibri Light" panose="020F0302020204030204"/>
            </a:endParaRPr>
          </a:p>
          <a:p>
            <a:pPr algn="ctr"/>
            <a:endParaRPr lang="en-US" sz="3600" dirty="0">
              <a:solidFill>
                <a:srgbClr val="000000"/>
              </a:solidFill>
              <a:latin typeface="Calibri Light" panose="020F0302020204030204"/>
            </a:endParaRPr>
          </a:p>
          <a:p>
            <a:pPr algn="ctr"/>
            <a:endParaRPr lang="en-US" sz="3600" dirty="0">
              <a:solidFill>
                <a:srgbClr val="000000"/>
              </a:solidFill>
              <a:latin typeface="Calibri Light" panose="020F0302020204030204"/>
            </a:endParaRPr>
          </a:p>
          <a:p>
            <a:pPr algn="ctr"/>
            <a:endParaRPr lang="en-US" sz="3600" dirty="0">
              <a:solidFill>
                <a:srgbClr val="000000"/>
              </a:solidFill>
              <a:latin typeface="Calibri Light" panose="020F0302020204030204"/>
            </a:endParaRPr>
          </a:p>
          <a:p>
            <a:pPr algn="ctr"/>
            <a:endParaRPr lang="en-US" sz="3600" dirty="0">
              <a:solidFill>
                <a:srgbClr val="000000"/>
              </a:solidFill>
              <a:latin typeface="Calibri Light" panose="020F0302020204030204"/>
            </a:endParaRPr>
          </a:p>
        </p:txBody>
      </p:sp>
    </p:spTree>
    <p:extLst>
      <p:ext uri="{BB962C8B-B14F-4D97-AF65-F5344CB8AC3E}">
        <p14:creationId xmlns:p14="http://schemas.microsoft.com/office/powerpoint/2010/main" val="425109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83874" y="307110"/>
            <a:ext cx="8361362" cy="2098675"/>
          </a:xfrm>
        </p:spPr>
        <p:txBody>
          <a:bodyPr/>
          <a:lstStyle/>
          <a:p>
            <a:pPr algn="ctr"/>
            <a:r>
              <a:rPr lang="en-US" sz="2800" dirty="0">
                <a:solidFill>
                  <a:srgbClr val="00B050"/>
                </a:solidFill>
                <a:latin typeface="Arial Black" panose="020B0A04020102020204" pitchFamily="34" charset="0"/>
              </a:rPr>
              <a:t>Presentation Overview</a:t>
            </a:r>
          </a:p>
        </p:txBody>
      </p:sp>
      <p:sp>
        <p:nvSpPr>
          <p:cNvPr id="3" name="Subtitle 2"/>
          <p:cNvSpPr>
            <a:spLocks noGrp="1"/>
          </p:cNvSpPr>
          <p:nvPr>
            <p:ph type="subTitle" idx="4294967295"/>
          </p:nvPr>
        </p:nvSpPr>
        <p:spPr>
          <a:xfrm>
            <a:off x="2133600" y="1958975"/>
            <a:ext cx="10058400" cy="4198938"/>
          </a:xfrm>
          <a:ln>
            <a:noFill/>
          </a:ln>
        </p:spPr>
        <p:txBody>
          <a:bodyPr/>
          <a:lstStyle/>
          <a:p>
            <a:pPr marL="342900" indent="-342900">
              <a:buFont typeface="Wingdings" panose="05000000000000000000" pitchFamily="2" charset="2"/>
              <a:buChar char="q"/>
            </a:pPr>
            <a:r>
              <a:rPr lang="en-US" dirty="0">
                <a:solidFill>
                  <a:srgbClr val="00B050"/>
                </a:solidFill>
              </a:rPr>
              <a:t>Building Department Mission</a:t>
            </a:r>
          </a:p>
          <a:p>
            <a:pPr marL="342900" indent="-342900">
              <a:buFont typeface="Wingdings" panose="05000000000000000000" pitchFamily="2" charset="2"/>
              <a:buChar char="q"/>
            </a:pPr>
            <a:r>
              <a:rPr lang="en-US" dirty="0">
                <a:solidFill>
                  <a:srgbClr val="00B050"/>
                </a:solidFill>
              </a:rPr>
              <a:t>Notable Achievements &amp; Growth</a:t>
            </a:r>
          </a:p>
          <a:p>
            <a:pPr marL="342900" indent="-342900">
              <a:buFont typeface="Wingdings" panose="05000000000000000000" pitchFamily="2" charset="2"/>
              <a:buChar char="q"/>
            </a:pPr>
            <a:r>
              <a:rPr lang="en-US" dirty="0">
                <a:solidFill>
                  <a:srgbClr val="00B050"/>
                </a:solidFill>
              </a:rPr>
              <a:t>Performance and Workload Indicators</a:t>
            </a:r>
          </a:p>
          <a:p>
            <a:pPr marL="342900" indent="-342900">
              <a:buFont typeface="Wingdings" panose="05000000000000000000" pitchFamily="2" charset="2"/>
              <a:buChar char="q"/>
            </a:pPr>
            <a:r>
              <a:rPr lang="en-US" dirty="0">
                <a:solidFill>
                  <a:srgbClr val="00B050"/>
                </a:solidFill>
              </a:rPr>
              <a:t>FY25 Budget Statement</a:t>
            </a:r>
          </a:p>
          <a:p>
            <a:pPr marL="342900" indent="-342900">
              <a:buFont typeface="Wingdings" panose="05000000000000000000" pitchFamily="2" charset="2"/>
              <a:buChar char="q"/>
            </a:pPr>
            <a:r>
              <a:rPr lang="en-US" dirty="0">
                <a:solidFill>
                  <a:srgbClr val="00B050"/>
                </a:solidFill>
              </a:rPr>
              <a:t>FY25 Goals and Objectives</a:t>
            </a:r>
          </a:p>
          <a:p>
            <a:endParaRPr lang="en-US" dirty="0"/>
          </a:p>
        </p:txBody>
      </p:sp>
    </p:spTree>
    <p:extLst>
      <p:ext uri="{BB962C8B-B14F-4D97-AF65-F5344CB8AC3E}">
        <p14:creationId xmlns:p14="http://schemas.microsoft.com/office/powerpoint/2010/main" val="159766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287338"/>
            <a:ext cx="10058400" cy="1449387"/>
          </a:xfrm>
        </p:spPr>
        <p:txBody>
          <a:bodyPr/>
          <a:lstStyle/>
          <a:p>
            <a:r>
              <a:rPr lang="en-US" dirty="0">
                <a:solidFill>
                  <a:srgbClr val="00B050"/>
                </a:solidFill>
              </a:rPr>
              <a:t>Building Department Mission</a:t>
            </a:r>
          </a:p>
        </p:txBody>
      </p:sp>
      <p:sp>
        <p:nvSpPr>
          <p:cNvPr id="3" name="Content Placeholder 2"/>
          <p:cNvSpPr>
            <a:spLocks noGrp="1"/>
          </p:cNvSpPr>
          <p:nvPr>
            <p:ph idx="4294967295"/>
          </p:nvPr>
        </p:nvSpPr>
        <p:spPr>
          <a:xfrm>
            <a:off x="1219200" y="1736725"/>
            <a:ext cx="10058400" cy="4022725"/>
          </a:xfrm>
        </p:spPr>
        <p:txBody>
          <a:bodyPr>
            <a:normAutofit/>
          </a:bodyPr>
          <a:lstStyle/>
          <a:p>
            <a:r>
              <a:rPr lang="en-US" sz="1800" b="1" dirty="0">
                <a:solidFill>
                  <a:srgbClr val="00B050"/>
                </a:solidFill>
                <a:latin typeface="+mj-lt"/>
              </a:rPr>
              <a:t>The Building Department mission is to protect the lives and safety of the residents, visitors and businesses with implementation of proper construction methods relative to Massachusetts State Building Codes regarding all disciplines for the roughly, six thousand three hundred &amp; fifty-seven (6357) structures in Town. Building Codes and Zoning Bylaws are promulgated for the purposes of protecting the public’s health, safety, and welfare. </a:t>
            </a:r>
          </a:p>
          <a:p>
            <a:endParaRPr lang="en-US" sz="1800" b="1" dirty="0">
              <a:solidFill>
                <a:srgbClr val="00B050"/>
              </a:solidFill>
              <a:latin typeface="+mj-lt"/>
            </a:endParaRPr>
          </a:p>
          <a:p>
            <a:r>
              <a:rPr lang="en-US" sz="1800" b="1" dirty="0">
                <a:solidFill>
                  <a:srgbClr val="00B050"/>
                </a:solidFill>
                <a:latin typeface="+mj-lt"/>
                <a:ea typeface="Times New Roman" panose="02020603050405020304" pitchFamily="18" charset="0"/>
                <a:cs typeface="Calibri" panose="020F0502020204030204" pitchFamily="34" charset="0"/>
              </a:rPr>
              <a:t>The Department oversees the remodeling and construction of all structures in Town, in conjunction with 521CMR or ADA Regulations. </a:t>
            </a:r>
          </a:p>
          <a:p>
            <a:pPr marL="0" indent="0">
              <a:buNone/>
            </a:pPr>
            <a:endParaRPr lang="en-US" sz="1800" b="1" dirty="0">
              <a:solidFill>
                <a:srgbClr val="00B050"/>
              </a:solidFill>
              <a:latin typeface="+mj-lt"/>
              <a:ea typeface="Times New Roman" panose="02020603050405020304" pitchFamily="18" charset="0"/>
              <a:cs typeface="Calibri" panose="020F0502020204030204" pitchFamily="34" charset="0"/>
            </a:endParaRPr>
          </a:p>
          <a:p>
            <a:pPr marL="0" indent="0">
              <a:buNone/>
            </a:pPr>
            <a:endParaRPr lang="en-US" sz="1800" b="1" dirty="0">
              <a:solidFill>
                <a:srgbClr val="00B050"/>
              </a:solidFill>
              <a:latin typeface="+mj-lt"/>
              <a:ea typeface="Times New Roman" panose="02020603050405020304" pitchFamily="18" charset="0"/>
              <a:cs typeface="Calibri" panose="020F0502020204030204" pitchFamily="34" charset="0"/>
            </a:endParaRPr>
          </a:p>
          <a:p>
            <a:pPr marL="0" indent="0">
              <a:buNone/>
            </a:pPr>
            <a:endParaRPr lang="en-US" sz="1800" b="1" dirty="0">
              <a:latin typeface="+mj-lt"/>
            </a:endParaRPr>
          </a:p>
        </p:txBody>
      </p:sp>
    </p:spTree>
    <p:extLst>
      <p:ext uri="{BB962C8B-B14F-4D97-AF65-F5344CB8AC3E}">
        <p14:creationId xmlns:p14="http://schemas.microsoft.com/office/powerpoint/2010/main" val="605109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6618" y="98152"/>
            <a:ext cx="11508509" cy="1449387"/>
          </a:xfrm>
        </p:spPr>
        <p:txBody>
          <a:bodyPr>
            <a:normAutofit/>
          </a:bodyPr>
          <a:lstStyle/>
          <a:p>
            <a:pPr algn="ctr"/>
            <a:r>
              <a:rPr lang="en-US" sz="4000" b="1" dirty="0">
                <a:solidFill>
                  <a:srgbClr val="00B050"/>
                </a:solidFill>
              </a:rPr>
              <a:t>Notable Achievements and growth in 2023</a:t>
            </a:r>
          </a:p>
        </p:txBody>
      </p:sp>
      <p:sp>
        <p:nvSpPr>
          <p:cNvPr id="3" name="Content Placeholder 2"/>
          <p:cNvSpPr>
            <a:spLocks noGrp="1"/>
          </p:cNvSpPr>
          <p:nvPr>
            <p:ph idx="4294967295"/>
          </p:nvPr>
        </p:nvSpPr>
        <p:spPr>
          <a:xfrm>
            <a:off x="766618" y="1363717"/>
            <a:ext cx="10917382" cy="4059621"/>
          </a:xfrm>
        </p:spPr>
        <p:txBody>
          <a:bodyPr>
            <a:normAutofit/>
          </a:bodyPr>
          <a:lstStyle/>
          <a:p>
            <a:pPr marL="0" indent="0">
              <a:buNone/>
            </a:pPr>
            <a:endParaRPr lang="en-US" sz="1800" dirty="0">
              <a:solidFill>
                <a:srgbClr val="00B050"/>
              </a:solidFill>
              <a:latin typeface="+mj-lt"/>
            </a:endParaRPr>
          </a:p>
          <a:p>
            <a:pPr>
              <a:buFont typeface="Wingdings" panose="05000000000000000000" pitchFamily="2" charset="2"/>
              <a:buChar char="q"/>
            </a:pPr>
            <a:r>
              <a:rPr lang="en-US" sz="1800" dirty="0">
                <a:solidFill>
                  <a:srgbClr val="00B050"/>
                </a:solidFill>
                <a:latin typeface="+mj-lt"/>
              </a:rPr>
              <a:t>2364 permits were issued within the last calendar year, this is inclusive of all disciplines and certificate of inspections and occupancies. </a:t>
            </a:r>
          </a:p>
          <a:p>
            <a:pPr>
              <a:buFont typeface="Wingdings" panose="05000000000000000000" pitchFamily="2" charset="2"/>
              <a:buChar char="q"/>
            </a:pPr>
            <a:r>
              <a:rPr lang="en-US" sz="1800" dirty="0">
                <a:solidFill>
                  <a:srgbClr val="00B050"/>
                </a:solidFill>
                <a:latin typeface="+mj-lt"/>
              </a:rPr>
              <a:t>The Building Department collected in application fees $804,084.00  </a:t>
            </a:r>
          </a:p>
          <a:p>
            <a:pPr>
              <a:buFont typeface="Wingdings" panose="05000000000000000000" pitchFamily="2" charset="2"/>
              <a:buChar char="q"/>
            </a:pPr>
            <a:r>
              <a:rPr lang="en-US" sz="1800" dirty="0">
                <a:solidFill>
                  <a:srgbClr val="00B050"/>
                </a:solidFill>
                <a:latin typeface="+mj-lt"/>
              </a:rPr>
              <a:t>The Department continues to sustain compliance relative to Zoning.</a:t>
            </a:r>
          </a:p>
          <a:p>
            <a:pPr>
              <a:buFont typeface="Wingdings" panose="05000000000000000000" pitchFamily="2" charset="2"/>
              <a:buChar char="q"/>
            </a:pPr>
            <a:r>
              <a:rPr lang="en-US" sz="1800" dirty="0">
                <a:solidFill>
                  <a:srgbClr val="00B050"/>
                </a:solidFill>
                <a:latin typeface="+mj-lt"/>
              </a:rPr>
              <a:t> Six (6) Certificates of Occupancy were issued for new home. One hundred &amp; twenty-four (124) Certificates of Occupancy were issued to Pulte.  This is an indicator of the new growth in Town and shows that the Town of North Reading continues to be a desirable place to live. </a:t>
            </a:r>
          </a:p>
          <a:p>
            <a:pPr>
              <a:buFont typeface="Wingdings" panose="05000000000000000000" pitchFamily="2" charset="2"/>
              <a:buChar char="q"/>
            </a:pPr>
            <a:r>
              <a:rPr lang="en-US" sz="1800" dirty="0">
                <a:solidFill>
                  <a:srgbClr val="00B050"/>
                </a:solidFill>
                <a:latin typeface="+mj-lt"/>
              </a:rPr>
              <a:t> The Department continues to perform beyond my expectation and the online permitting system has provided transparency within the building department as well as streamlining the permitting process.</a:t>
            </a:r>
          </a:p>
          <a:p>
            <a:pPr>
              <a:buFont typeface="Wingdings" panose="05000000000000000000" pitchFamily="2" charset="2"/>
              <a:buChar char="q"/>
            </a:pPr>
            <a:r>
              <a:rPr lang="en-US" sz="1800" dirty="0">
                <a:solidFill>
                  <a:srgbClr val="00B050"/>
                </a:solidFill>
                <a:latin typeface="+mj-lt"/>
              </a:rPr>
              <a:t>Residents now have the ability to search our online system and review permit status, ZBA history, active and closed permits, etc. </a:t>
            </a:r>
            <a:endParaRPr lang="en-US" sz="1800" dirty="0">
              <a:latin typeface="+mj-lt"/>
            </a:endParaRPr>
          </a:p>
          <a:p>
            <a:pPr>
              <a:buFont typeface="Wingdings" panose="05000000000000000000" pitchFamily="2" charset="2"/>
              <a:buChar char="q"/>
            </a:pPr>
            <a:endParaRPr lang="en-US" sz="1800" dirty="0">
              <a:latin typeface="+mj-lt"/>
            </a:endParaRPr>
          </a:p>
          <a:p>
            <a:pPr>
              <a:buFont typeface="Wingdings" panose="05000000000000000000" pitchFamily="2" charset="2"/>
              <a:buChar char="q"/>
            </a:pPr>
            <a:endParaRPr lang="en-US" sz="1800" dirty="0">
              <a:latin typeface="+mj-lt"/>
            </a:endParaRPr>
          </a:p>
          <a:p>
            <a:pPr>
              <a:buFont typeface="Wingdings" panose="05000000000000000000" pitchFamily="2" charset="2"/>
              <a:buChar char="q"/>
            </a:pPr>
            <a:endParaRPr lang="en-US" sz="1800" dirty="0">
              <a:latin typeface="+mj-lt"/>
            </a:endParaRPr>
          </a:p>
        </p:txBody>
      </p:sp>
    </p:spTree>
    <p:extLst>
      <p:ext uri="{BB962C8B-B14F-4D97-AF65-F5344CB8AC3E}">
        <p14:creationId xmlns:p14="http://schemas.microsoft.com/office/powerpoint/2010/main" val="135368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664558" y="407406"/>
            <a:ext cx="10960092" cy="4616648"/>
          </a:xfrm>
          <a:prstGeom prst="rect">
            <a:avLst/>
          </a:prstGeom>
        </p:spPr>
        <p:txBody>
          <a:bodyPr wrap="square">
            <a:spAutoFit/>
          </a:bodyPr>
          <a:lstStyle/>
          <a:p>
            <a:pPr algn="ctr"/>
            <a:r>
              <a:rPr lang="en-US" sz="4400" b="1" dirty="0">
                <a:solidFill>
                  <a:srgbClr val="00B050"/>
                </a:solidFill>
                <a:latin typeface="Calibri Light" panose="020F0302020204030204"/>
                <a:ea typeface="Times New Roman" panose="02020603050405020304" pitchFamily="18" charset="0"/>
              </a:rPr>
              <a:t>Performance/Workload Indicators</a:t>
            </a:r>
          </a:p>
          <a:p>
            <a:pPr algn="ctr"/>
            <a:endParaRPr lang="en-US" sz="2800" dirty="0">
              <a:solidFill>
                <a:srgbClr val="000000"/>
              </a:solidFill>
              <a:latin typeface="Calibri Light" panose="020F0302020204030204"/>
              <a:ea typeface="Times New Roman" panose="02020603050405020304" pitchFamily="18" charset="0"/>
            </a:endParaRPr>
          </a:p>
          <a:p>
            <a:pPr algn="just"/>
            <a:r>
              <a:rPr lang="en-US" sz="1200" dirty="0">
                <a:solidFill>
                  <a:srgbClr val="000000"/>
                </a:solidFill>
                <a:latin typeface="Arial" panose="020B0604020202020204" pitchFamily="34" charset="0"/>
                <a:ea typeface="Times New Roman" panose="02020603050405020304" pitchFamily="18" charset="0"/>
              </a:rPr>
              <a:t> </a:t>
            </a:r>
            <a:endParaRPr lang="en-US" sz="1200" dirty="0">
              <a:solidFill>
                <a:srgbClr val="000000"/>
              </a:solidFill>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q"/>
            </a:pPr>
            <a:r>
              <a:rPr lang="en-US" b="1" dirty="0">
                <a:solidFill>
                  <a:srgbClr val="00B050"/>
                </a:solidFill>
                <a:latin typeface="Calibri Light" panose="020F0302020204030204"/>
                <a:ea typeface="Times New Roman" panose="02020603050405020304" pitchFamily="18" charset="0"/>
                <a:cs typeface="Calibri" panose="020F0502020204030204" pitchFamily="34" charset="0"/>
              </a:rPr>
              <a:t>The Building Department consists of one full time Assistant Administrative Assistant, one full time Building Inspector, one part-time Plumbing and Gas Inspector with one part-time back up Plumbing Inspectors, one core Electrical Inspector with one part-time back up Electrical Inspector, one Sealer of Weights and Measures Inspector, and a fulltime Building Commissioner. </a:t>
            </a:r>
          </a:p>
          <a:p>
            <a:r>
              <a:rPr lang="en-US" b="1" dirty="0">
                <a:solidFill>
                  <a:srgbClr val="00B050"/>
                </a:solidFill>
                <a:latin typeface="Calibri Light" panose="020F0302020204030204"/>
                <a:ea typeface="Times New Roman" panose="02020603050405020304" pitchFamily="18" charset="0"/>
                <a:cs typeface="Calibri" panose="020F0502020204030204" pitchFamily="34" charset="0"/>
              </a:rPr>
              <a:t>     </a:t>
            </a:r>
            <a:br>
              <a:rPr lang="en-US" b="1" dirty="0">
                <a:solidFill>
                  <a:srgbClr val="00B050"/>
                </a:solidFill>
                <a:latin typeface="Calibri Light" panose="020F0302020204030204"/>
                <a:ea typeface="Times New Roman" panose="02020603050405020304" pitchFamily="18" charset="0"/>
                <a:cs typeface="Calibri" panose="020F0502020204030204" pitchFamily="34" charset="0"/>
              </a:rPr>
            </a:br>
            <a:br>
              <a:rPr lang="en-US" b="1" dirty="0">
                <a:solidFill>
                  <a:srgbClr val="00B050"/>
                </a:solidFill>
                <a:latin typeface="Calibri Light" panose="020F0302020204030204"/>
                <a:ea typeface="Times New Roman" panose="02020603050405020304" pitchFamily="18" charset="0"/>
                <a:cs typeface="Calibri" panose="020F0502020204030204" pitchFamily="34" charset="0"/>
              </a:rPr>
            </a:br>
            <a:endParaRPr lang="en-US" sz="1200" b="1" dirty="0">
              <a:solidFill>
                <a:srgbClr val="00B050"/>
              </a:solidFill>
              <a:latin typeface="Calibri Light" panose="020F0302020204030204"/>
              <a:ea typeface="Times New Roman" panose="02020603050405020304" pitchFamily="18" charset="0"/>
            </a:endParaRPr>
          </a:p>
          <a:p>
            <a:pPr marL="285750" indent="-285750">
              <a:buFont typeface="Wingdings" panose="05000000000000000000" pitchFamily="2" charset="2"/>
              <a:buChar char="q"/>
            </a:pPr>
            <a:r>
              <a:rPr lang="en-US" b="1" dirty="0">
                <a:solidFill>
                  <a:srgbClr val="00B050"/>
                </a:solidFill>
                <a:latin typeface="Calibri Light" panose="020F0302020204030204"/>
                <a:ea typeface="Times New Roman" panose="02020603050405020304" pitchFamily="18" charset="0"/>
                <a:cs typeface="Calibri" panose="020F0502020204030204" pitchFamily="34" charset="0"/>
              </a:rPr>
              <a:t>Town assemblies consist of approximately ninety-six (96) Town-owned structures , four hundred and two (402) commercial buildings, seventy-nine (79) office buildings and five thousand seven hundred and sixty-six (5766) residential buildings. This equates to six thousand, three hundred, and fifty-seven (6357) buildings in Town. </a:t>
            </a:r>
            <a:r>
              <a:rPr lang="en-US" b="1" dirty="0">
                <a:solidFill>
                  <a:srgbClr val="00B050"/>
                </a:solidFill>
                <a:latin typeface="Times New Roman" panose="02020603050405020304" pitchFamily="18" charset="0"/>
                <a:ea typeface="Times New Roman" panose="02020603050405020304" pitchFamily="18" charset="0"/>
                <a:cs typeface="Calibri" panose="020F0502020204030204" pitchFamily="34" charset="0"/>
              </a:rPr>
              <a:t> </a:t>
            </a:r>
          </a:p>
          <a:p>
            <a:pPr marL="285750" indent="-285750">
              <a:buFont typeface="Wingdings" panose="05000000000000000000" pitchFamily="2" charset="2"/>
              <a:buChar char="q"/>
            </a:pPr>
            <a:endParaRPr lang="en-US" sz="1200" b="1" dirty="0">
              <a:solidFill>
                <a:srgbClr val="00B050"/>
              </a:solidFill>
              <a:latin typeface="Times New Roman" panose="02020603050405020304" pitchFamily="18" charset="0"/>
              <a:ea typeface="Times New Roman" panose="02020603050405020304" pitchFamily="18" charset="0"/>
              <a:cs typeface="Calibri" panose="020F0502020204030204" pitchFamily="34" charset="0"/>
            </a:endParaRPr>
          </a:p>
          <a:p>
            <a:endParaRPr lang="en-US" sz="1200" b="1" dirty="0">
              <a:solidFill>
                <a:srgbClr val="00B050"/>
              </a:solidFill>
              <a:latin typeface="Times New Roman" panose="02020603050405020304" pitchFamily="18" charset="0"/>
              <a:ea typeface="Times New Roman" panose="02020603050405020304" pitchFamily="18" charset="0"/>
            </a:endParaRPr>
          </a:p>
          <a:p>
            <a:pPr algn="just"/>
            <a:r>
              <a:rPr lang="en-US" sz="1200" dirty="0">
                <a:solidFill>
                  <a:srgbClr val="00B050"/>
                </a:solidFill>
                <a:latin typeface="Arial" panose="020B0604020202020204" pitchFamily="34" charset="0"/>
                <a:ea typeface="Times New Roman" panose="02020603050405020304" pitchFamily="18" charset="0"/>
              </a:rPr>
              <a:t> </a:t>
            </a:r>
            <a:endParaRPr lang="en-US" sz="1200"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684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18355899"/>
              </p:ext>
            </p:extLst>
          </p:nvPr>
        </p:nvGraphicFramePr>
        <p:xfrm>
          <a:off x="704675" y="1348356"/>
          <a:ext cx="10477850" cy="4099359"/>
        </p:xfrm>
        <a:graphic>
          <a:graphicData uri="http://schemas.openxmlformats.org/drawingml/2006/table">
            <a:tbl>
              <a:tblPr firstRow="1" firstCol="1" bandRow="1"/>
              <a:tblGrid>
                <a:gridCol w="3499981">
                  <a:extLst>
                    <a:ext uri="{9D8B030D-6E8A-4147-A177-3AD203B41FA5}">
                      <a16:colId xmlns:a16="http://schemas.microsoft.com/office/drawing/2014/main" val="20000"/>
                    </a:ext>
                  </a:extLst>
                </a:gridCol>
                <a:gridCol w="3478768">
                  <a:extLst>
                    <a:ext uri="{9D8B030D-6E8A-4147-A177-3AD203B41FA5}">
                      <a16:colId xmlns:a16="http://schemas.microsoft.com/office/drawing/2014/main" val="20001"/>
                    </a:ext>
                  </a:extLst>
                </a:gridCol>
                <a:gridCol w="3499101">
                  <a:extLst>
                    <a:ext uri="{9D8B030D-6E8A-4147-A177-3AD203B41FA5}">
                      <a16:colId xmlns:a16="http://schemas.microsoft.com/office/drawing/2014/main" val="20002"/>
                    </a:ext>
                  </a:extLst>
                </a:gridCol>
              </a:tblGrid>
              <a:tr h="317578">
                <a:tc>
                  <a:txBody>
                    <a:bodyPr/>
                    <a:lstStyle/>
                    <a:p>
                      <a:pPr marL="0" marR="0" algn="ctr">
                        <a:spcBef>
                          <a:spcPts val="0"/>
                        </a:spcBef>
                        <a:spcAft>
                          <a:spcPts val="0"/>
                        </a:spcAft>
                      </a:pPr>
                      <a:r>
                        <a:rPr lang="en-US" sz="2100" b="1" dirty="0">
                          <a:solidFill>
                            <a:srgbClr val="00B050"/>
                          </a:solidFill>
                          <a:effectLst/>
                          <a:latin typeface="Calibri" panose="020F0502020204030204" pitchFamily="34" charset="0"/>
                          <a:ea typeface="Times New Roman" panose="02020603050405020304" pitchFamily="18" charset="0"/>
                        </a:rPr>
                        <a:t>Line Item</a:t>
                      </a:r>
                      <a:endParaRPr lang="en-US" sz="1700" dirty="0">
                        <a:solidFill>
                          <a:srgbClr val="00B050"/>
                        </a:solidFill>
                        <a:effectLst/>
                        <a:latin typeface="Times New Roman" panose="02020603050405020304" pitchFamily="18" charset="0"/>
                        <a:ea typeface="Times New Roman" panose="02020603050405020304" pitchFamily="18" charset="0"/>
                      </a:endParaRP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100" b="1">
                          <a:solidFill>
                            <a:srgbClr val="00B050"/>
                          </a:solidFill>
                          <a:effectLst/>
                          <a:latin typeface="Calibri" panose="020F0502020204030204" pitchFamily="34" charset="0"/>
                          <a:ea typeface="Times New Roman" panose="02020603050405020304" pitchFamily="18" charset="0"/>
                        </a:rPr>
                        <a:t>Increase/Decrease </a:t>
                      </a:r>
                      <a:endParaRPr lang="en-US" sz="1700">
                        <a:solidFill>
                          <a:srgbClr val="00B050"/>
                        </a:solidFill>
                        <a:effectLst/>
                        <a:latin typeface="Times New Roman" panose="02020603050405020304" pitchFamily="18" charset="0"/>
                        <a:ea typeface="Times New Roman" panose="02020603050405020304" pitchFamily="18" charset="0"/>
                      </a:endParaRP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100" b="1">
                          <a:solidFill>
                            <a:srgbClr val="00B050"/>
                          </a:solidFill>
                          <a:effectLst/>
                          <a:latin typeface="Calibri" panose="020F0502020204030204" pitchFamily="34" charset="0"/>
                          <a:ea typeface="Times New Roman" panose="02020603050405020304" pitchFamily="18" charset="0"/>
                        </a:rPr>
                        <a:t>Reason for Change</a:t>
                      </a:r>
                      <a:endParaRPr lang="en-US" sz="1700">
                        <a:solidFill>
                          <a:srgbClr val="00B050"/>
                        </a:solidFill>
                        <a:effectLst/>
                        <a:latin typeface="Times New Roman" panose="02020603050405020304" pitchFamily="18" charset="0"/>
                        <a:ea typeface="Times New Roman" panose="02020603050405020304" pitchFamily="18" charset="0"/>
                      </a:endParaRP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97927">
                <a:tc>
                  <a:txBody>
                    <a:bodyPr/>
                    <a:lstStyle/>
                    <a:p>
                      <a:pPr marL="0" marR="0" algn="just">
                        <a:spcBef>
                          <a:spcPts val="0"/>
                        </a:spcBef>
                        <a:spcAft>
                          <a:spcPts val="0"/>
                        </a:spcAft>
                      </a:pPr>
                      <a:r>
                        <a:rPr lang="en-US" sz="1800" dirty="0">
                          <a:solidFill>
                            <a:srgbClr val="00B050"/>
                          </a:solidFill>
                          <a:effectLst/>
                          <a:latin typeface="Calibri" panose="020F0502020204030204" pitchFamily="34" charset="0"/>
                          <a:ea typeface="Times New Roman" panose="02020603050405020304" pitchFamily="18" charset="0"/>
                        </a:rPr>
                        <a:t>Plumbing &amp; Electrical inspectors I am requesting that we raise these salaries.  </a:t>
                      </a:r>
                      <a:endParaRPr lang="en-US" sz="1800" dirty="0">
                        <a:solidFill>
                          <a:srgbClr val="00B050"/>
                        </a:solidFill>
                        <a:effectLst/>
                        <a:latin typeface="Times New Roman" panose="02020603050405020304" pitchFamily="18" charset="0"/>
                        <a:ea typeface="Times New Roman" panose="02020603050405020304" pitchFamily="18" charset="0"/>
                      </a:endParaRP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dirty="0">
                          <a:solidFill>
                            <a:srgbClr val="00B050"/>
                          </a:solidFill>
                          <a:effectLst/>
                          <a:latin typeface="Calibri" panose="020F0502020204030204" pitchFamily="34" charset="0"/>
                          <a:ea typeface="Times New Roman" panose="02020603050405020304" pitchFamily="18" charset="0"/>
                        </a:rPr>
                        <a:t>Rate of pay $33.00 Increase from $30.00. </a:t>
                      </a:r>
                      <a:endParaRPr lang="en-US" sz="1800" dirty="0">
                        <a:solidFill>
                          <a:srgbClr val="00B050"/>
                        </a:solidFill>
                        <a:effectLst/>
                        <a:latin typeface="Times New Roman" panose="02020603050405020304" pitchFamily="18" charset="0"/>
                        <a:ea typeface="Times New Roman" panose="02020603050405020304" pitchFamily="18" charset="0"/>
                      </a:endParaRP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dirty="0">
                          <a:solidFill>
                            <a:srgbClr val="00B050"/>
                          </a:solidFill>
                          <a:effectLst/>
                          <a:latin typeface="Calibri" panose="020F0502020204030204" pitchFamily="34" charset="0"/>
                          <a:ea typeface="Times New Roman" panose="02020603050405020304" pitchFamily="18" charset="0"/>
                        </a:rPr>
                        <a:t>Have performed comparison of other communities nearby and found that this is less than the industry standard wage. </a:t>
                      </a:r>
                      <a:endParaRPr lang="en-US" sz="1800" dirty="0">
                        <a:solidFill>
                          <a:srgbClr val="00B050"/>
                        </a:solidFill>
                        <a:effectLst/>
                        <a:latin typeface="Times New Roman" panose="02020603050405020304" pitchFamily="18" charset="0"/>
                        <a:ea typeface="Times New Roman" panose="02020603050405020304" pitchFamily="18" charset="0"/>
                      </a:endParaRP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06872">
                <a:tc>
                  <a:txBody>
                    <a:bodyPr/>
                    <a:lstStyle/>
                    <a:p>
                      <a:pPr marL="0" marR="0" algn="just">
                        <a:spcBef>
                          <a:spcPts val="0"/>
                        </a:spcBef>
                        <a:spcAft>
                          <a:spcPts val="0"/>
                        </a:spcAft>
                      </a:pPr>
                      <a:r>
                        <a:rPr lang="en-US" sz="1900" dirty="0">
                          <a:solidFill>
                            <a:srgbClr val="00B050"/>
                          </a:solidFill>
                          <a:effectLst/>
                          <a:latin typeface="Calibri" panose="020F0502020204030204" pitchFamily="34" charset="0"/>
                          <a:ea typeface="Times New Roman" panose="02020603050405020304" pitchFamily="18" charset="0"/>
                        </a:rPr>
                        <a:t>Plumbing &amp; Gas </a:t>
                      </a:r>
                      <a:endParaRPr lang="en-US" sz="1700" dirty="0">
                        <a:solidFill>
                          <a:srgbClr val="00B050"/>
                        </a:solidFill>
                        <a:effectLst/>
                        <a:latin typeface="Times New Roman" panose="02020603050405020304" pitchFamily="18" charset="0"/>
                        <a:ea typeface="Times New Roman" panose="02020603050405020304" pitchFamily="18" charset="0"/>
                      </a:endParaRP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900" dirty="0">
                          <a:solidFill>
                            <a:srgbClr val="00B050"/>
                          </a:solidFill>
                          <a:effectLst/>
                          <a:latin typeface="Calibri" panose="020F0502020204030204" pitchFamily="34" charset="0"/>
                          <a:ea typeface="Times New Roman" panose="02020603050405020304" pitchFamily="18" charset="0"/>
                        </a:rPr>
                        <a:t>Decrease $400.00</a:t>
                      </a:r>
                      <a:endParaRPr lang="en-US" sz="1700" dirty="0">
                        <a:solidFill>
                          <a:srgbClr val="00B050"/>
                        </a:solidFill>
                        <a:effectLst/>
                        <a:latin typeface="Times New Roman" panose="02020603050405020304" pitchFamily="18" charset="0"/>
                        <a:ea typeface="Times New Roman" panose="02020603050405020304" pitchFamily="18" charset="0"/>
                      </a:endParaRP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700" dirty="0">
                          <a:solidFill>
                            <a:srgbClr val="00B050"/>
                          </a:solidFill>
                          <a:effectLst/>
                          <a:latin typeface="Times New Roman" panose="02020603050405020304" pitchFamily="18" charset="0"/>
                          <a:ea typeface="Times New Roman" panose="02020603050405020304" pitchFamily="18" charset="0"/>
                        </a:rPr>
                        <a:t>Training provided for our plumbing &amp; gas Inspector’s.</a:t>
                      </a: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8979">
                <a:tc>
                  <a:txBody>
                    <a:bodyPr/>
                    <a:lstStyle/>
                    <a:p>
                      <a:pPr marL="0" marR="0" algn="just">
                        <a:spcBef>
                          <a:spcPts val="0"/>
                        </a:spcBef>
                        <a:spcAft>
                          <a:spcPts val="0"/>
                        </a:spcAft>
                      </a:pPr>
                      <a:r>
                        <a:rPr lang="en-US" sz="1900" dirty="0">
                          <a:solidFill>
                            <a:srgbClr val="00B050"/>
                          </a:solidFill>
                          <a:effectLst/>
                          <a:latin typeface="Calibri" panose="020F0502020204030204" pitchFamily="34" charset="0"/>
                          <a:ea typeface="Times New Roman" panose="02020603050405020304" pitchFamily="18" charset="0"/>
                        </a:rPr>
                        <a:t>Personnel </a:t>
                      </a:r>
                      <a:endParaRPr lang="en-US" sz="1700" dirty="0">
                        <a:solidFill>
                          <a:srgbClr val="00B050"/>
                        </a:solidFill>
                        <a:effectLst/>
                        <a:latin typeface="Times New Roman" panose="02020603050405020304" pitchFamily="18" charset="0"/>
                        <a:ea typeface="Times New Roman" panose="02020603050405020304" pitchFamily="18" charset="0"/>
                      </a:endParaRP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900" dirty="0">
                          <a:solidFill>
                            <a:srgbClr val="00B050"/>
                          </a:solidFill>
                          <a:effectLst/>
                          <a:latin typeface="Calibri" panose="020F0502020204030204" pitchFamily="34" charset="0"/>
                          <a:ea typeface="Times New Roman" panose="02020603050405020304" pitchFamily="18" charset="0"/>
                        </a:rPr>
                        <a:t>Increase $4888.69</a:t>
                      </a:r>
                      <a:endParaRPr lang="en-US" sz="1700" dirty="0">
                        <a:solidFill>
                          <a:srgbClr val="00B050"/>
                        </a:solidFill>
                        <a:effectLst/>
                        <a:latin typeface="Times New Roman" panose="02020603050405020304" pitchFamily="18" charset="0"/>
                        <a:ea typeface="Times New Roman" panose="02020603050405020304" pitchFamily="18" charset="0"/>
                      </a:endParaRP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900" dirty="0">
                          <a:solidFill>
                            <a:srgbClr val="00B050"/>
                          </a:solidFill>
                          <a:effectLst/>
                          <a:latin typeface="Calibri" panose="020F0502020204030204" pitchFamily="34" charset="0"/>
                          <a:ea typeface="Times New Roman" panose="02020603050405020304" pitchFamily="18" charset="0"/>
                        </a:rPr>
                        <a:t>Due to contractual obligations </a:t>
                      </a:r>
                      <a:endParaRPr lang="en-US" sz="1700" dirty="0">
                        <a:solidFill>
                          <a:srgbClr val="00B05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900" dirty="0">
                          <a:solidFill>
                            <a:srgbClr val="00B050"/>
                          </a:solidFill>
                          <a:effectLst/>
                          <a:latin typeface="Calibri" panose="020F0502020204030204" pitchFamily="34" charset="0"/>
                          <a:ea typeface="Times New Roman" panose="02020603050405020304" pitchFamily="18" charset="0"/>
                        </a:rPr>
                        <a:t> </a:t>
                      </a:r>
                      <a:endParaRPr lang="en-US" sz="1700" dirty="0">
                        <a:solidFill>
                          <a:srgbClr val="00B050"/>
                        </a:solidFill>
                        <a:effectLst/>
                        <a:latin typeface="Times New Roman" panose="02020603050405020304" pitchFamily="18" charset="0"/>
                        <a:ea typeface="Times New Roman" panose="02020603050405020304" pitchFamily="18" charset="0"/>
                      </a:endParaRP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8979">
                <a:tc>
                  <a:txBody>
                    <a:bodyPr/>
                    <a:lstStyle/>
                    <a:p>
                      <a:pPr marL="0" marR="0" algn="just">
                        <a:spcBef>
                          <a:spcPts val="0"/>
                        </a:spcBef>
                        <a:spcAft>
                          <a:spcPts val="0"/>
                        </a:spcAft>
                      </a:pPr>
                      <a:r>
                        <a:rPr lang="en-US" sz="1700" dirty="0">
                          <a:solidFill>
                            <a:srgbClr val="00B050"/>
                          </a:solidFill>
                          <a:effectLst/>
                          <a:latin typeface="Times New Roman" panose="02020603050405020304" pitchFamily="18" charset="0"/>
                          <a:ea typeface="Times New Roman" panose="02020603050405020304" pitchFamily="18" charset="0"/>
                        </a:rPr>
                        <a:t>Seasonal Assistant</a:t>
                      </a: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700" dirty="0">
                          <a:solidFill>
                            <a:srgbClr val="00B050"/>
                          </a:solidFill>
                          <a:effectLst/>
                          <a:latin typeface="Times New Roman" panose="02020603050405020304" pitchFamily="18" charset="0"/>
                          <a:ea typeface="Times New Roman" panose="02020603050405020304" pitchFamily="18" charset="0"/>
                        </a:rPr>
                        <a:t>Removed $10,000.00</a:t>
                      </a: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700" dirty="0">
                          <a:solidFill>
                            <a:srgbClr val="00B050"/>
                          </a:solidFill>
                          <a:effectLst/>
                          <a:latin typeface="Times New Roman" panose="02020603050405020304" pitchFamily="18" charset="0"/>
                          <a:ea typeface="Times New Roman" panose="02020603050405020304" pitchFamily="18" charset="0"/>
                        </a:rPr>
                        <a:t>This line item was introduced in FY 2023 for Zoning enforcement. Not required at this time. </a:t>
                      </a: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859525"/>
                  </a:ext>
                </a:extLst>
              </a:tr>
              <a:tr h="438979">
                <a:tc>
                  <a:txBody>
                    <a:bodyPr/>
                    <a:lstStyle/>
                    <a:p>
                      <a:pPr marL="0" marR="0" algn="just">
                        <a:spcBef>
                          <a:spcPts val="0"/>
                        </a:spcBef>
                        <a:spcAft>
                          <a:spcPts val="0"/>
                        </a:spcAft>
                      </a:pPr>
                      <a:r>
                        <a:rPr lang="en-US" sz="1700" dirty="0">
                          <a:solidFill>
                            <a:srgbClr val="00B050"/>
                          </a:solidFill>
                          <a:effectLst/>
                          <a:latin typeface="Times New Roman" panose="02020603050405020304" pitchFamily="18" charset="0"/>
                          <a:ea typeface="Times New Roman" panose="02020603050405020304" pitchFamily="18" charset="0"/>
                        </a:rPr>
                        <a:t>Training &amp; Education </a:t>
                      </a: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700" dirty="0">
                          <a:solidFill>
                            <a:srgbClr val="00B050"/>
                          </a:solidFill>
                          <a:effectLst/>
                          <a:latin typeface="Times New Roman" panose="02020603050405020304" pitchFamily="18" charset="0"/>
                          <a:ea typeface="Times New Roman" panose="02020603050405020304" pitchFamily="18" charset="0"/>
                        </a:rPr>
                        <a:t>Decreased $2000.00</a:t>
                      </a: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700" dirty="0">
                          <a:solidFill>
                            <a:srgbClr val="00B050"/>
                          </a:solidFill>
                          <a:effectLst/>
                          <a:latin typeface="Times New Roman" panose="02020603050405020304" pitchFamily="18" charset="0"/>
                          <a:ea typeface="Times New Roman" panose="02020603050405020304" pitchFamily="18" charset="0"/>
                        </a:rPr>
                        <a:t>Training and some other services that are now zoom. </a:t>
                      </a:r>
                    </a:p>
                  </a:txBody>
                  <a:tcPr marL="117702" marR="117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8116663"/>
                  </a:ext>
                </a:extLst>
              </a:tr>
            </a:tbl>
          </a:graphicData>
        </a:graphic>
      </p:graphicFrame>
      <p:sp>
        <p:nvSpPr>
          <p:cNvPr id="4" name="TextBox 3"/>
          <p:cNvSpPr txBox="1"/>
          <p:nvPr/>
        </p:nvSpPr>
        <p:spPr>
          <a:xfrm>
            <a:off x="4479636" y="886691"/>
            <a:ext cx="2494209" cy="461665"/>
          </a:xfrm>
          <a:prstGeom prst="rect">
            <a:avLst/>
          </a:prstGeom>
          <a:noFill/>
        </p:spPr>
        <p:txBody>
          <a:bodyPr wrap="none" rtlCol="0">
            <a:spAutoFit/>
          </a:bodyPr>
          <a:lstStyle/>
          <a:p>
            <a:r>
              <a:rPr lang="en-US" sz="2400" b="1" u="sng" dirty="0">
                <a:solidFill>
                  <a:srgbClr val="00B050"/>
                </a:solidFill>
              </a:rPr>
              <a:t>Budget Statement</a:t>
            </a:r>
          </a:p>
        </p:txBody>
      </p:sp>
    </p:spTree>
    <p:extLst>
      <p:ext uri="{BB962C8B-B14F-4D97-AF65-F5344CB8AC3E}">
        <p14:creationId xmlns:p14="http://schemas.microsoft.com/office/powerpoint/2010/main" val="3575951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424873" y="916341"/>
            <a:ext cx="11681094" cy="3508653"/>
          </a:xfrm>
          <a:prstGeom prst="rect">
            <a:avLst/>
          </a:prstGeom>
          <a:noFill/>
        </p:spPr>
        <p:txBody>
          <a:bodyPr wrap="square" rtlCol="0">
            <a:spAutoFit/>
          </a:bodyPr>
          <a:lstStyle/>
          <a:p>
            <a:pPr algn="ctr"/>
            <a:r>
              <a:rPr lang="en-US" sz="3600" dirty="0">
                <a:solidFill>
                  <a:srgbClr val="00B050"/>
                </a:solidFill>
                <a:latin typeface="Calibri Light" panose="020F0302020204030204"/>
              </a:rPr>
              <a:t>FY 25 Budget Statement</a:t>
            </a:r>
          </a:p>
          <a:p>
            <a:endParaRPr lang="en-US" dirty="0">
              <a:solidFill>
                <a:srgbClr val="00B050"/>
              </a:solidFill>
            </a:endParaRPr>
          </a:p>
          <a:p>
            <a:endParaRPr lang="en-US" dirty="0">
              <a:solidFill>
                <a:srgbClr val="00B050"/>
              </a:solidFill>
            </a:endParaRPr>
          </a:p>
          <a:p>
            <a:r>
              <a:rPr lang="en-US" dirty="0">
                <a:solidFill>
                  <a:srgbClr val="00B050"/>
                </a:solidFill>
              </a:rPr>
              <a:t>The FY 25 budget reflects the requirements to meet the growing needs of the community. Massachusetts State Building Code along with M.G.L., requiring 110 periodic Inspections and Chapter 40A Zoning Compliance.  We will continue to protect the lives and safety of all in Town through implementation of proper construction methods in accordance with Massachusetts State Building Codes. We will continue to protect the consumer through Weights &amp; Measure Inspections.</a:t>
            </a:r>
          </a:p>
          <a:p>
            <a:endParaRPr lang="en-US" dirty="0">
              <a:solidFill>
                <a:srgbClr val="00B050"/>
              </a:solidFill>
            </a:endParaRPr>
          </a:p>
          <a:p>
            <a:r>
              <a:rPr lang="en-US" dirty="0">
                <a:solidFill>
                  <a:srgbClr val="00B050"/>
                </a:solidFill>
              </a:rPr>
              <a:t>By increasing the salaries of the Plumbing &amp; Electrical Inspectors, this may aid in the longevity of these positions.  </a:t>
            </a:r>
          </a:p>
          <a:p>
            <a:endParaRPr lang="en-US" sz="1200" dirty="0">
              <a:solidFill>
                <a:srgbClr val="000000"/>
              </a:solidFill>
              <a:ea typeface="Times New Roman" panose="02020603050405020304" pitchFamily="18" charset="0"/>
            </a:endParaRPr>
          </a:p>
          <a:p>
            <a:endParaRPr lang="en-US" sz="1200" dirty="0">
              <a:solidFill>
                <a:srgbClr val="000000"/>
              </a:solidFill>
              <a:ea typeface="Times New Roman" panose="02020603050405020304" pitchFamily="18" charset="0"/>
            </a:endParaRPr>
          </a:p>
          <a:p>
            <a:endParaRPr lang="en-US" dirty="0">
              <a:solidFill>
                <a:srgbClr val="000000"/>
              </a:solidFill>
            </a:endParaRPr>
          </a:p>
        </p:txBody>
      </p:sp>
    </p:spTree>
    <p:extLst>
      <p:ext uri="{BB962C8B-B14F-4D97-AF65-F5344CB8AC3E}">
        <p14:creationId xmlns:p14="http://schemas.microsoft.com/office/powerpoint/2010/main" val="1293613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25">
          <a:fgClr>
            <a:srgbClr val="FFFF0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967372" y="1395874"/>
            <a:ext cx="11043780" cy="3139321"/>
          </a:xfrm>
          <a:prstGeom prst="rect">
            <a:avLst/>
          </a:prstGeom>
          <a:noFill/>
        </p:spPr>
        <p:txBody>
          <a:bodyPr wrap="square" rtlCol="0">
            <a:spAutoFit/>
          </a:bodyPr>
          <a:lstStyle/>
          <a:p>
            <a:pPr algn="ctr"/>
            <a:r>
              <a:rPr lang="en-US" sz="3600" u="sng" dirty="0">
                <a:solidFill>
                  <a:srgbClr val="00B050"/>
                </a:solidFill>
                <a:latin typeface="Calibri Light" panose="020F0302020204030204"/>
              </a:rPr>
              <a:t>Permit Fee &amp;Inspection Revenue</a:t>
            </a:r>
          </a:p>
          <a:p>
            <a:pPr algn="ctr"/>
            <a:endParaRPr lang="en-US" dirty="0">
              <a:solidFill>
                <a:srgbClr val="00B050"/>
              </a:solidFill>
            </a:endParaRPr>
          </a:p>
          <a:p>
            <a:r>
              <a:rPr lang="en-US" sz="2400" dirty="0">
                <a:solidFill>
                  <a:srgbClr val="00B050"/>
                </a:solidFill>
              </a:rPr>
              <a:t>The revenue for calendar year 2023	     $804,084.00</a:t>
            </a:r>
          </a:p>
          <a:p>
            <a:endParaRPr lang="en-US" sz="2400" dirty="0">
              <a:solidFill>
                <a:srgbClr val="00B050"/>
              </a:solidFill>
            </a:endParaRPr>
          </a:p>
          <a:p>
            <a:r>
              <a:rPr lang="en-US" sz="2400" dirty="0">
                <a:solidFill>
                  <a:srgbClr val="00B050"/>
                </a:solidFill>
              </a:rPr>
              <a:t> Calendar Year 2023, received from 	     $15,765.00</a:t>
            </a:r>
          </a:p>
          <a:p>
            <a:r>
              <a:rPr lang="en-US" sz="2400" dirty="0">
                <a:solidFill>
                  <a:srgbClr val="00B050"/>
                </a:solidFill>
              </a:rPr>
              <a:t> weight &amp; measures    </a:t>
            </a:r>
          </a:p>
          <a:p>
            <a:r>
              <a:rPr lang="en-US" sz="2400" dirty="0">
                <a:solidFill>
                  <a:srgbClr val="00B050"/>
                </a:solidFill>
              </a:rPr>
              <a:t>	                            </a:t>
            </a:r>
          </a:p>
          <a:p>
            <a:r>
              <a:rPr lang="en-US" sz="2400" dirty="0">
                <a:solidFill>
                  <a:srgbClr val="00B050"/>
                </a:solidFill>
              </a:rPr>
              <a:t> Total fees collected 	                                $819,849.00</a:t>
            </a:r>
          </a:p>
        </p:txBody>
      </p:sp>
    </p:spTree>
    <p:extLst>
      <p:ext uri="{BB962C8B-B14F-4D97-AF65-F5344CB8AC3E}">
        <p14:creationId xmlns:p14="http://schemas.microsoft.com/office/powerpoint/2010/main" val="3465889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69939868"/>
              </p:ext>
            </p:extLst>
          </p:nvPr>
        </p:nvGraphicFramePr>
        <p:xfrm>
          <a:off x="2676088" y="1065402"/>
          <a:ext cx="8288323" cy="51005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51737420"/>
              </p:ext>
            </p:extLst>
          </p:nvPr>
        </p:nvGraphicFramePr>
        <p:xfrm>
          <a:off x="325217" y="412867"/>
          <a:ext cx="1647497" cy="2581062"/>
        </p:xfrm>
        <a:graphic>
          <a:graphicData uri="http://schemas.openxmlformats.org/drawingml/2006/table">
            <a:tbl>
              <a:tblPr>
                <a:tableStyleId>{5C22544A-7EE6-4342-B048-85BDC9FD1C3A}</a:tableStyleId>
              </a:tblPr>
              <a:tblGrid>
                <a:gridCol w="984354">
                  <a:extLst>
                    <a:ext uri="{9D8B030D-6E8A-4147-A177-3AD203B41FA5}">
                      <a16:colId xmlns:a16="http://schemas.microsoft.com/office/drawing/2014/main" val="20000"/>
                    </a:ext>
                  </a:extLst>
                </a:gridCol>
                <a:gridCol w="663143">
                  <a:extLst>
                    <a:ext uri="{9D8B030D-6E8A-4147-A177-3AD203B41FA5}">
                      <a16:colId xmlns:a16="http://schemas.microsoft.com/office/drawing/2014/main" val="20001"/>
                    </a:ext>
                  </a:extLst>
                </a:gridCol>
              </a:tblGrid>
              <a:tr h="189772">
                <a:tc>
                  <a:txBody>
                    <a:bodyPr/>
                    <a:lstStyle/>
                    <a:p>
                      <a:pPr algn="l" fontAlgn="b"/>
                      <a:r>
                        <a:rPr lang="en-US" sz="1100" u="none" strike="noStrike" dirty="0">
                          <a:effectLst/>
                        </a:rPr>
                        <a:t>Permit Type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20013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00138">
                <a:tc>
                  <a:txBody>
                    <a:bodyPr/>
                    <a:lstStyle/>
                    <a:p>
                      <a:pPr algn="l" fontAlgn="b"/>
                      <a:r>
                        <a:rPr lang="en-US" sz="1100" u="none" strike="noStrike" dirty="0">
                          <a:solidFill>
                            <a:schemeClr val="tx1"/>
                          </a:solidFill>
                          <a:effectLst/>
                        </a:rPr>
                        <a:t>Building</a:t>
                      </a:r>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US" sz="1100" u="none" strike="noStrike" dirty="0">
                          <a:solidFill>
                            <a:schemeClr val="tx1"/>
                          </a:solidFill>
                          <a:effectLst/>
                        </a:rPr>
                        <a:t>915</a:t>
                      </a:r>
                      <a:endParaRPr lang="en-US" sz="11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20013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189772">
                <a:tc>
                  <a:txBody>
                    <a:bodyPr/>
                    <a:lstStyle/>
                    <a:p>
                      <a:pPr algn="l" fontAlgn="b"/>
                      <a:r>
                        <a:rPr lang="en-US" sz="1100" u="none" strike="noStrike">
                          <a:effectLst/>
                        </a:rPr>
                        <a:t>HVAC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0" i="0" u="none" strike="noStrike" dirty="0">
                          <a:solidFill>
                            <a:srgbClr val="000000"/>
                          </a:solidFill>
                          <a:effectLst/>
                          <a:latin typeface="Calibri" panose="020F0502020204030204" pitchFamily="34" charset="0"/>
                        </a:rPr>
                        <a:t>178</a:t>
                      </a:r>
                    </a:p>
                  </a:txBody>
                  <a:tcPr marL="9525" marR="9525" marT="9525" marB="0" anchor="b"/>
                </a:tc>
                <a:extLst>
                  <a:ext uri="{0D108BD9-81ED-4DB2-BD59-A6C34878D82A}">
                    <a16:rowId xmlns:a16="http://schemas.microsoft.com/office/drawing/2014/main" val="10004"/>
                  </a:ext>
                </a:extLst>
              </a:tr>
              <a:tr h="20013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200138">
                <a:tc>
                  <a:txBody>
                    <a:bodyPr/>
                    <a:lstStyle/>
                    <a:p>
                      <a:pPr algn="l" fontAlgn="b"/>
                      <a:r>
                        <a:rPr lang="en-US" sz="1100" u="none" strike="noStrike">
                          <a:effectLst/>
                        </a:rPr>
                        <a:t>Electrical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590</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r h="20013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7"/>
                  </a:ext>
                </a:extLst>
              </a:tr>
              <a:tr h="200138">
                <a:tc>
                  <a:txBody>
                    <a:bodyPr/>
                    <a:lstStyle/>
                    <a:p>
                      <a:pPr algn="l" fontAlgn="b"/>
                      <a:r>
                        <a:rPr lang="en-US" sz="1100" u="none" strike="noStrike">
                          <a:effectLst/>
                        </a:rPr>
                        <a:t>Plumbing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367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8"/>
                  </a:ext>
                </a:extLst>
              </a:tr>
              <a:tr h="20013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9"/>
                  </a:ext>
                </a:extLst>
              </a:tr>
              <a:tr h="200138">
                <a:tc>
                  <a:txBody>
                    <a:bodyPr/>
                    <a:lstStyle/>
                    <a:p>
                      <a:pPr algn="l" fontAlgn="b"/>
                      <a:r>
                        <a:rPr lang="en-US" sz="1100" u="none" strike="noStrike">
                          <a:effectLst/>
                        </a:rPr>
                        <a:t>Gas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314</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0"/>
                  </a:ext>
                </a:extLst>
              </a:tr>
              <a:tr h="20013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1"/>
                  </a:ext>
                </a:extLst>
              </a:tr>
              <a:tr h="200138">
                <a:tc>
                  <a:txBody>
                    <a:bodyPr/>
                    <a:lstStyle/>
                    <a:p>
                      <a:pPr algn="l" fontAlgn="b"/>
                      <a:r>
                        <a:rPr lang="en-US" sz="1100" u="none" strike="noStrike">
                          <a:effectLst/>
                        </a:rPr>
                        <a:t>Total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2364</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2"/>
                  </a:ext>
                </a:extLst>
              </a:tr>
            </a:tbl>
          </a:graphicData>
        </a:graphic>
      </p:graphicFrame>
      <p:graphicFrame>
        <p:nvGraphicFramePr>
          <p:cNvPr id="4" name="Chart 3">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223864515"/>
              </p:ext>
            </p:extLst>
          </p:nvPr>
        </p:nvGraphicFramePr>
        <p:xfrm>
          <a:off x="2363740" y="692092"/>
          <a:ext cx="8600671" cy="56994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5968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1849</TotalTime>
  <Words>832</Words>
  <Application>Microsoft Office PowerPoint</Application>
  <PresentationFormat>Widescreen</PresentationFormat>
  <Paragraphs>118</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Calibri</vt:lpstr>
      <vt:lpstr>Calibri Light</vt:lpstr>
      <vt:lpstr>Times New Roman</vt:lpstr>
      <vt:lpstr>Wingdings</vt:lpstr>
      <vt:lpstr>Office Theme</vt:lpstr>
      <vt:lpstr>PowerPoint Presentation</vt:lpstr>
      <vt:lpstr>Presentation Overview</vt:lpstr>
      <vt:lpstr>Building Department Mission</vt:lpstr>
      <vt:lpstr>Notable Achievements and growth in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Gerard Noel</dc:creator>
  <cp:lastModifiedBy>Gerard Noel</cp:lastModifiedBy>
  <cp:revision>242</cp:revision>
  <cp:lastPrinted>2023-01-18T16:51:46Z</cp:lastPrinted>
  <dcterms:created xsi:type="dcterms:W3CDTF">2020-01-03T12:52:10Z</dcterms:created>
  <dcterms:modified xsi:type="dcterms:W3CDTF">2024-03-04T14:58:00Z</dcterms:modified>
</cp:coreProperties>
</file>