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1" r:id="rId3"/>
    <p:sldId id="257" r:id="rId4"/>
    <p:sldId id="332" r:id="rId5"/>
    <p:sldId id="327" r:id="rId6"/>
    <p:sldId id="331" r:id="rId7"/>
    <p:sldId id="333" r:id="rId8"/>
    <p:sldId id="295" r:id="rId9"/>
    <p:sldId id="325" r:id="rId10"/>
    <p:sldId id="322" r:id="rId11"/>
    <p:sldId id="329" r:id="rId12"/>
    <p:sldId id="330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1A1D2-022F-43B1-A850-C142D94651F7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82844-A48D-47A0-B17A-CA6C24232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0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88142-EBA5-407D-91AD-C64795B09F1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610AA-5951-4D8B-B629-7BBC23C78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3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SURE TO THANK THE PUBLIC FOR STICKING TO THE RESTRICTIONS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610AA-5951-4D8B-B629-7BBC23C781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2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MassWorks</a:t>
            </a:r>
            <a:r>
              <a:rPr lang="en-US" dirty="0" smtClean="0"/>
              <a:t> is administered</a:t>
            </a:r>
            <a:r>
              <a:rPr lang="en-US" baseline="0" dirty="0" smtClean="0"/>
              <a:t> by Exec Office of Housing and ED – Sec Jay Ash  Visiting NR on Oct 16th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610AA-5951-4D8B-B629-7BBC23C781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05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MassWorks</a:t>
            </a:r>
            <a:r>
              <a:rPr lang="en-US" dirty="0" smtClean="0"/>
              <a:t> is administered</a:t>
            </a:r>
            <a:r>
              <a:rPr lang="en-US" baseline="0" dirty="0" smtClean="0"/>
              <a:t> by Exec Office of Housing and ED – Sec Jay Ash  Visiting NR on Oct 16th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610AA-5951-4D8B-B629-7BBC23C781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0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42F236-3F05-4F8E-A793-4CA129B15F7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4EF9732-4DCE-479D-B5FA-AC18C6E3B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Wingdings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Wingdings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2689225"/>
          </a:xfrm>
        </p:spPr>
        <p:txBody>
          <a:bodyPr/>
          <a:lstStyle/>
          <a:p>
            <a:r>
              <a:rPr lang="en-US" dirty="0" smtClean="0"/>
              <a:t>MWRA WATER SOURCE        TOWN MEETING</a:t>
            </a:r>
            <a:br>
              <a:rPr lang="en-US" dirty="0" smtClean="0"/>
            </a:br>
            <a:r>
              <a:rPr lang="en-US" dirty="0" smtClean="0"/>
              <a:t>OCTOBER 05,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7:30 PM</a:t>
            </a:r>
          </a:p>
          <a:p>
            <a:r>
              <a:rPr lang="en-US" dirty="0" smtClean="0"/>
              <a:t>NR HIGH SCHOOL PERFORMING </a:t>
            </a:r>
          </a:p>
          <a:p>
            <a:r>
              <a:rPr lang="en-US" dirty="0" smtClean="0"/>
              <a:t>ART CENTER</a:t>
            </a:r>
          </a:p>
          <a:p>
            <a:endParaRPr lang="en-US" dirty="0"/>
          </a:p>
          <a:p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NR-TownSeal-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733800"/>
            <a:ext cx="8858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518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Permits and 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Inter-Municipal Agreement with Reading – Spring 2016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TOWN MEETING Approval – June 2016 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Massachusetts Environmental Policy Act (MEPA)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Draft Report Submitted for Public Comment end of 2015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Final Report Submitted Spring 2016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Water Resource Commission (WRC)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MWRA: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Advisory Board 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Board of Directors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State Legislature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Governor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7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When Will this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Engineering, Financial Analysis, and Project Planning Currently Underway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Target Date for MWRA Connection Activation - July 2019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Preliminary Design Funding Appropriated Oct. 2015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Design – Estimated June 2016 to June 2017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Construction – Estimated June 2017 to June 2018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000000"/>
                </a:solidFill>
              </a:rPr>
              <a:t>Public Workshops held throughout Process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Check for Updates on Link on Town Website</a:t>
            </a:r>
          </a:p>
          <a:p>
            <a:pPr lvl="1">
              <a:lnSpc>
                <a:spcPct val="130000"/>
              </a:lnSpc>
            </a:pPr>
            <a:r>
              <a:rPr lang="en-US" sz="2400" dirty="0">
                <a:solidFill>
                  <a:srgbClr val="FF0000"/>
                </a:solidFill>
              </a:rPr>
              <a:t>http://www.northreadingma.gov/water-division/pages/waterwastewater-deir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Thank you for your continued support and cooperation as we navigate through this challenging transition.  </a:t>
            </a:r>
          </a:p>
        </p:txBody>
      </p:sp>
    </p:spTree>
    <p:extLst>
      <p:ext uri="{BB962C8B-B14F-4D97-AF65-F5344CB8AC3E}">
        <p14:creationId xmlns:p14="http://schemas.microsoft.com/office/powerpoint/2010/main" val="27434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North Reading Water: Background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Average supply, based on 2008-2014 data: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0.5 Million Gallons Per Day (MGD) drawn from Town wells (181 million gallons per year)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0.90 MGD purchased from Andover (330 million gallons per year)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Total North Reading consumption is 511 million gallons per year</a:t>
            </a:r>
          </a:p>
          <a:p>
            <a:pPr lvl="2">
              <a:lnSpc>
                <a:spcPct val="120000"/>
              </a:lnSpc>
            </a:pPr>
            <a:r>
              <a:rPr lang="en-US" sz="2200" i="1" u="sng" dirty="0"/>
              <a:t>Rely on water use restrictions to manage consumption within these </a:t>
            </a:r>
            <a:r>
              <a:rPr lang="en-US" sz="2200" i="1" u="sng" dirty="0" smtClean="0"/>
              <a:t>limitations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Projected 2033 Demands </a:t>
            </a:r>
            <a:r>
              <a:rPr lang="en-US" sz="2400" dirty="0" smtClean="0"/>
              <a:t>calls for </a:t>
            </a:r>
            <a:r>
              <a:rPr lang="en-US" sz="2400" dirty="0" smtClean="0">
                <a:solidFill>
                  <a:srgbClr val="FF0000"/>
                </a:solidFill>
              </a:rPr>
              <a:t>584</a:t>
            </a:r>
            <a:r>
              <a:rPr lang="en-US" sz="2400" dirty="0" smtClean="0"/>
              <a:t> million gallons</a:t>
            </a:r>
          </a:p>
          <a:p>
            <a:pPr lvl="2">
              <a:lnSpc>
                <a:spcPct val="120000"/>
              </a:lnSpc>
            </a:pPr>
            <a:r>
              <a:rPr lang="en-US" sz="2200" b="1" i="1" u="sng" dirty="0" smtClean="0"/>
              <a:t>What’s the Impact on Economic Development?</a:t>
            </a:r>
          </a:p>
        </p:txBody>
      </p:sp>
    </p:spTree>
    <p:extLst>
      <p:ext uri="{BB962C8B-B14F-4D97-AF65-F5344CB8AC3E}">
        <p14:creationId xmlns:p14="http://schemas.microsoft.com/office/powerpoint/2010/main" val="3981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pPr algn="ctr"/>
            <a:r>
              <a:rPr lang="en-US" b="1" u="sng" dirty="0" smtClean="0"/>
              <a:t>Long-Term Water Issues/Needs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91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Town Wells are Projected to Need </a:t>
            </a:r>
            <a:r>
              <a:rPr lang="en-US" dirty="0"/>
              <a:t>S</a:t>
            </a:r>
            <a:r>
              <a:rPr lang="en-US" dirty="0" smtClean="0"/>
              <a:t>ignificant </a:t>
            </a:r>
            <a:r>
              <a:rPr lang="en-US" dirty="0"/>
              <a:t>C</a:t>
            </a:r>
            <a:r>
              <a:rPr lang="en-US" dirty="0" smtClean="0"/>
              <a:t>apital </a:t>
            </a:r>
            <a:r>
              <a:rPr lang="en-US" dirty="0"/>
              <a:t>I</a:t>
            </a:r>
            <a:r>
              <a:rPr lang="en-US" dirty="0" smtClean="0"/>
              <a:t>nvestment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Andover has Previously told the Town it Cannot </a:t>
            </a:r>
            <a:r>
              <a:rPr lang="en-US" dirty="0"/>
              <a:t>P</a:t>
            </a:r>
            <a:r>
              <a:rPr lang="en-US" dirty="0" smtClean="0"/>
              <a:t>rovide for all of Our Future </a:t>
            </a:r>
            <a:r>
              <a:rPr lang="en-US" dirty="0"/>
              <a:t>W</a:t>
            </a:r>
            <a:r>
              <a:rPr lang="en-US" dirty="0" smtClean="0"/>
              <a:t>ater </a:t>
            </a:r>
            <a:r>
              <a:rPr lang="en-US" dirty="0"/>
              <a:t>N</a:t>
            </a:r>
            <a:r>
              <a:rPr lang="en-US" dirty="0" smtClean="0"/>
              <a:t>eeds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Even with Wells </a:t>
            </a:r>
            <a:r>
              <a:rPr lang="en-US" dirty="0"/>
              <a:t>O</a:t>
            </a:r>
            <a:r>
              <a:rPr lang="en-US" dirty="0" smtClean="0"/>
              <a:t>perating at Full </a:t>
            </a:r>
            <a:r>
              <a:rPr lang="en-US" dirty="0"/>
              <a:t>C</a:t>
            </a:r>
            <a:r>
              <a:rPr lang="en-US" dirty="0" smtClean="0"/>
              <a:t>apacity, We </a:t>
            </a:r>
            <a:r>
              <a:rPr lang="en-US" dirty="0"/>
              <a:t>W</a:t>
            </a:r>
            <a:r>
              <a:rPr lang="en-US" dirty="0" smtClean="0"/>
              <a:t>ill </a:t>
            </a:r>
            <a:r>
              <a:rPr lang="en-US" dirty="0"/>
              <a:t>S</a:t>
            </a:r>
            <a:r>
              <a:rPr lang="en-US" dirty="0" smtClean="0"/>
              <a:t>till be Short of </a:t>
            </a:r>
            <a:r>
              <a:rPr lang="en-US" dirty="0"/>
              <a:t>O</a:t>
            </a:r>
            <a:r>
              <a:rPr lang="en-US" dirty="0" smtClean="0"/>
              <a:t>ur Demand and Will Continue to have Significant Stress on the Ipswich River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Pursuit of Current/Additional water from the Ipswich River Water Basin is Anticipated to Face </a:t>
            </a:r>
            <a:r>
              <a:rPr lang="en-US" dirty="0"/>
              <a:t>R</a:t>
            </a:r>
            <a:r>
              <a:rPr lang="en-US" dirty="0" smtClean="0"/>
              <a:t>egulatory </a:t>
            </a:r>
            <a:r>
              <a:rPr lang="en-US" dirty="0"/>
              <a:t>O</a:t>
            </a:r>
            <a:r>
              <a:rPr lang="en-US" dirty="0" smtClean="0"/>
              <a:t>pposition at the State Level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For Long-Term Health, Quality of Life, and Sustainable New Growth, the Town Needs Quality &amp; Reliable Water Resource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9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441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u="sng" dirty="0" smtClean="0"/>
              <a:t>Keep Existing Infrastructure  and Connections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4495800" cy="55626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86000"/>
              <a:buFont typeface="Wingdings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Estimated Cost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</a:rPr>
              <a:t> of $21M in Infrastructure Investments within the Next 3 to 15 years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Major Investments Required for Town Wells/Pumps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Andover Water Rates Projected to have a Major Increase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Gives Town “NO” Increase in Gallons Per Day – Max @ 511 Mil 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Cannot Support New Growth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Continued Water Restrictions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Manpower Resources Increase &amp; Lack of Knowledgeable Operators 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Major Risk with Regulatory Restrictions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609600"/>
            <a:ext cx="0" cy="59436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800600" y="762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u="sng" dirty="0" smtClean="0"/>
              <a:t>MWRA Connection</a:t>
            </a:r>
            <a:endParaRPr lang="en-US" sz="2800" b="1" u="sng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48200" y="1143000"/>
            <a:ext cx="44958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charset="2"/>
              <a:buChar char="q"/>
            </a:pPr>
            <a:r>
              <a:rPr lang="en-US" sz="2200" b="1" dirty="0" smtClean="0">
                <a:solidFill>
                  <a:srgbClr val="008000"/>
                </a:solidFill>
              </a:rPr>
              <a:t>Estimated Costs of $17.13M + in Infrastructure Investments and Connection Costs Over Next 3 </a:t>
            </a:r>
            <a:r>
              <a:rPr lang="en-US" sz="2200" b="1" dirty="0" err="1" smtClean="0">
                <a:solidFill>
                  <a:srgbClr val="008000"/>
                </a:solidFill>
              </a:rPr>
              <a:t>yrs</a:t>
            </a:r>
            <a:endParaRPr lang="en-US" sz="2200" b="1" dirty="0" smtClean="0">
              <a:solidFill>
                <a:srgbClr val="008000"/>
              </a:solidFill>
            </a:endParaRP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Reliable Water Source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/>
              <a:t>Improved Water </a:t>
            </a:r>
            <a:r>
              <a:rPr lang="en-US" dirty="0" smtClean="0"/>
              <a:t>Quality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Can Meet 584 Mil Gal. Future Demand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Supports New Growth and Increases in Economic Development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Reduces Labor Costs and Need for Subject Matter Experts (SME)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No Risk of Regulatory Restrictions</a:t>
            </a:r>
          </a:p>
          <a:p>
            <a:pPr lvl="1">
              <a:lnSpc>
                <a:spcPct val="120000"/>
              </a:lnSpc>
              <a:buClrTx/>
              <a:buFont typeface="Wingdings" charset="2"/>
              <a:buChar char="Ø"/>
            </a:pPr>
            <a:r>
              <a:rPr lang="en-US" dirty="0" smtClean="0"/>
              <a:t>Greatly Reduces Risk of having Water Restrictions – Improved Quality of Life Factor</a:t>
            </a:r>
          </a:p>
        </p:txBody>
      </p:sp>
    </p:spTree>
    <p:extLst>
      <p:ext uri="{BB962C8B-B14F-4D97-AF65-F5344CB8AC3E}">
        <p14:creationId xmlns:p14="http://schemas.microsoft.com/office/powerpoint/2010/main" val="10337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/>
          <a:lstStyle/>
          <a:p>
            <a:pPr algn="ctr"/>
            <a:r>
              <a:rPr lang="en-US" b="1" u="sng" dirty="0" smtClean="0"/>
              <a:t>Long-Term Budget Projection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Autofit/>
          </a:bodyPr>
          <a:lstStyle/>
          <a:p>
            <a:r>
              <a:rPr lang="en-US" dirty="0" smtClean="0"/>
              <a:t>FY 2016- 2025 Water Enterprise projected budget increases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u="sng" dirty="0" smtClean="0"/>
              <a:t>FY	% Increase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2016	7.7%			</a:t>
            </a:r>
          </a:p>
          <a:p>
            <a:pPr marL="0" indent="0">
              <a:buNone/>
            </a:pPr>
            <a:r>
              <a:rPr lang="en-US" sz="2000" dirty="0" smtClean="0"/>
              <a:t>	2017	8.8%	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2018	6.9%	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2019	8.5%	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2020	11.1%	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2021	3.2%	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2022	6.4%	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2023	9.2%	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2024	4.8%	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2025	2.8%</a:t>
            </a:r>
            <a:endParaRPr lang="en-US" dirty="0"/>
          </a:p>
          <a:p>
            <a:r>
              <a:rPr lang="en-US" sz="3600" dirty="0" smtClean="0"/>
              <a:t>Average over 10 years is 6.9% </a:t>
            </a:r>
            <a:endParaRPr lang="en-US" sz="3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732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b="1" u="sng" dirty="0" smtClean="0"/>
              <a:t>Aid and Assistance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b="1" i="1" dirty="0" smtClean="0"/>
              <a:t>State Aid</a:t>
            </a:r>
          </a:p>
          <a:p>
            <a:pPr lvl="1">
              <a:lnSpc>
                <a:spcPct val="120000"/>
              </a:lnSpc>
            </a:pPr>
            <a:r>
              <a:rPr lang="en-US" b="1" u="sng" dirty="0" smtClean="0"/>
              <a:t>Community Compact Cabinet</a:t>
            </a:r>
            <a:r>
              <a:rPr lang="en-US" dirty="0" smtClean="0"/>
              <a:t>– Governors Partnership with Cities and Towns to Help Achieve New Opportunities and Growth.</a:t>
            </a:r>
          </a:p>
          <a:p>
            <a:pPr lvl="2">
              <a:lnSpc>
                <a:spcPct val="120000"/>
              </a:lnSpc>
            </a:pPr>
            <a:r>
              <a:rPr lang="en-US" i="1" dirty="0" smtClean="0"/>
              <a:t>Committed $25K to Fund Water Infrastructure Research the HELPS Economic Development</a:t>
            </a:r>
          </a:p>
          <a:p>
            <a:pPr lvl="1">
              <a:lnSpc>
                <a:spcPct val="120000"/>
              </a:lnSpc>
            </a:pPr>
            <a:r>
              <a:rPr lang="en-US" b="1" u="sng" dirty="0" err="1" smtClean="0"/>
              <a:t>MassWorks</a:t>
            </a:r>
            <a:r>
              <a:rPr lang="en-US" b="1" u="sng" dirty="0" smtClean="0"/>
              <a:t> Infrastructure Program</a:t>
            </a:r>
            <a:r>
              <a:rPr lang="en-US" dirty="0" smtClean="0"/>
              <a:t> – Provides Public Infrastructure Funding to Support Economic Development</a:t>
            </a:r>
          </a:p>
          <a:p>
            <a:pPr lvl="1">
              <a:lnSpc>
                <a:spcPct val="120000"/>
              </a:lnSpc>
            </a:pPr>
            <a:r>
              <a:rPr lang="en-US" b="1" u="sng" dirty="0" smtClean="0"/>
              <a:t>Clean Water State Revolving Fund</a:t>
            </a:r>
            <a:r>
              <a:rPr lang="en-US" dirty="0" smtClean="0"/>
              <a:t>– Offers Zero Percent Interest Rates</a:t>
            </a:r>
          </a:p>
          <a:p>
            <a:pPr lvl="1">
              <a:lnSpc>
                <a:spcPct val="120000"/>
              </a:lnSpc>
            </a:pPr>
            <a:r>
              <a:rPr lang="en-US" b="1" u="sng" dirty="0" smtClean="0"/>
              <a:t>State Legislators &amp; Grants</a:t>
            </a:r>
            <a:r>
              <a:rPr lang="en-US" dirty="0" smtClean="0"/>
              <a:t>– State Representative Jones and Senator </a:t>
            </a:r>
            <a:r>
              <a:rPr lang="en-US" dirty="0" err="1" smtClean="0"/>
              <a:t>Tarr</a:t>
            </a:r>
            <a:r>
              <a:rPr lang="en-US" dirty="0" smtClean="0"/>
              <a:t> are Committed to Find Additional Sources of Financial Assistance</a:t>
            </a:r>
          </a:p>
          <a:p>
            <a:r>
              <a:rPr lang="en-US" sz="2800" b="1" i="1" dirty="0" smtClean="0"/>
              <a:t>MWRA and Town of “Reading” are Making a Major Commitment and Investment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234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b="1" u="sng" dirty="0" smtClean="0"/>
              <a:t>Economic Development Impacts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Having Well-Maintained Water Infrastructure System is VITAL to our Community Long-Term Health, Environment and ECONOMIC DEVELOPMENT (ED)</a:t>
            </a:r>
          </a:p>
          <a:p>
            <a:pPr lvl="1">
              <a:lnSpc>
                <a:spcPct val="120000"/>
              </a:lnSpc>
            </a:pPr>
            <a:r>
              <a:rPr lang="en-US" sz="2200" b="1" i="1" dirty="0" smtClean="0"/>
              <a:t>ED is Key to Funding Long-Term Debt and Future Expenses rather than solely on the back of Rate Payers/Taxpayers</a:t>
            </a:r>
            <a:endParaRPr lang="en-US" sz="2800" b="1" i="1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Need Additional Water Resources to Capture New Growth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Economic Development Committee (EDC) Charge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Develop </a:t>
            </a:r>
            <a:r>
              <a:rPr lang="en-US" dirty="0"/>
              <a:t>a Plan for the Reuse of the Old JT Berry Property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Future Commercial Growth on Concord Street and Route 28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119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Massachusetts Water Resource Authority (MWRA)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MWRA has Ongoing </a:t>
            </a:r>
            <a:r>
              <a:rPr lang="en-US" sz="3100" dirty="0"/>
              <a:t>C</a:t>
            </a:r>
            <a:r>
              <a:rPr lang="en-US" sz="3100" dirty="0" smtClean="0"/>
              <a:t>apital </a:t>
            </a:r>
            <a:r>
              <a:rPr lang="en-US" sz="3100" dirty="0"/>
              <a:t>W</a:t>
            </a:r>
            <a:r>
              <a:rPr lang="en-US" sz="3100" dirty="0" smtClean="0"/>
              <a:t>ork to Provide </a:t>
            </a:r>
            <a:r>
              <a:rPr lang="en-US" sz="3100" dirty="0"/>
              <a:t>A</a:t>
            </a:r>
            <a:r>
              <a:rPr lang="en-US" sz="3100" dirty="0" smtClean="0"/>
              <a:t>dditional </a:t>
            </a:r>
            <a:r>
              <a:rPr lang="en-US" sz="3100" dirty="0"/>
              <a:t>C</a:t>
            </a:r>
            <a:r>
              <a:rPr lang="en-US" sz="3100" dirty="0" smtClean="0"/>
              <a:t>apacity and Reliability </a:t>
            </a:r>
            <a:r>
              <a:rPr lang="en-US" sz="3100" dirty="0"/>
              <a:t>N</a:t>
            </a:r>
            <a:r>
              <a:rPr lang="en-US" sz="3100" dirty="0" smtClean="0"/>
              <a:t>orth of Boston</a:t>
            </a:r>
          </a:p>
          <a:p>
            <a:pPr lvl="1"/>
            <a:r>
              <a:rPr lang="en-US" dirty="0" smtClean="0"/>
              <a:t>High Fells Reservoir in Stoneham</a:t>
            </a:r>
          </a:p>
          <a:p>
            <a:pPr lvl="1"/>
            <a:r>
              <a:rPr lang="en-US" dirty="0" smtClean="0"/>
              <a:t>Redundant Loop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sz="3100" dirty="0" smtClean="0"/>
              <a:t>MWRA has the Capacity to Serve North Reading’s Future </a:t>
            </a:r>
            <a:r>
              <a:rPr lang="en-US" sz="3100" dirty="0"/>
              <a:t>N</a:t>
            </a:r>
            <a:r>
              <a:rPr lang="en-US" sz="3100" dirty="0" smtClean="0"/>
              <a:t>eeds and Help </a:t>
            </a:r>
            <a:r>
              <a:rPr lang="en-US" sz="3100" dirty="0"/>
              <a:t>A</a:t>
            </a:r>
            <a:r>
              <a:rPr lang="en-US" sz="3100" dirty="0" smtClean="0"/>
              <a:t>chieve Economic Development.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State Regulators are Aware and Actively </a:t>
            </a:r>
            <a:r>
              <a:rPr lang="en-US" sz="2800" dirty="0"/>
              <a:t>W</a:t>
            </a:r>
            <a:r>
              <a:rPr lang="en-US" sz="2800" dirty="0" smtClean="0"/>
              <a:t>orking to Make MWRA a Viable </a:t>
            </a:r>
            <a:r>
              <a:rPr lang="en-US" sz="2800" dirty="0"/>
              <a:t>O</a:t>
            </a:r>
            <a:r>
              <a:rPr lang="en-US" sz="2800" dirty="0" smtClean="0"/>
              <a:t>ption</a:t>
            </a:r>
          </a:p>
          <a:p>
            <a:endParaRPr lang="en-US" dirty="0" smtClean="0"/>
          </a:p>
          <a:p>
            <a:r>
              <a:rPr lang="en-US" sz="3100" dirty="0" smtClean="0"/>
              <a:t>MWRA will Help </a:t>
            </a:r>
            <a:r>
              <a:rPr lang="en-US" sz="3100" dirty="0"/>
              <a:t>R</a:t>
            </a:r>
            <a:r>
              <a:rPr lang="en-US" sz="3100" dirty="0" smtClean="0"/>
              <a:t>educe the Stress on the Ipswich River</a:t>
            </a:r>
          </a:p>
          <a:p>
            <a:endParaRPr lang="en-US" dirty="0" smtClean="0"/>
          </a:p>
          <a:p>
            <a:r>
              <a:rPr lang="en-US" sz="3100" dirty="0" smtClean="0"/>
              <a:t>Significant Improvements in Water Quality</a:t>
            </a:r>
          </a:p>
          <a:p>
            <a:endParaRPr lang="en-US" dirty="0"/>
          </a:p>
          <a:p>
            <a:r>
              <a:rPr lang="en-US" sz="3100" b="1" dirty="0" smtClean="0">
                <a:solidFill>
                  <a:srgbClr val="FF0000"/>
                </a:solidFill>
              </a:rPr>
              <a:t>With On Going Changes in Regulatory Rules, MWRA Connections Reduces risk to North Reading</a:t>
            </a:r>
            <a:endParaRPr lang="en-US" sz="3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MWRA Connection Through Reading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382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communities have been collaborating since 2014. </a:t>
            </a:r>
          </a:p>
          <a:p>
            <a:endParaRPr lang="en-US" dirty="0" smtClean="0"/>
          </a:p>
          <a:p>
            <a:r>
              <a:rPr lang="en-US" dirty="0" smtClean="0"/>
              <a:t>Projected $9.45 million in permitting, design, and construction in Reading and North Reading </a:t>
            </a:r>
            <a:r>
              <a:rPr lang="en-US" smtClean="0"/>
              <a:t>(construction</a:t>
            </a:r>
            <a:r>
              <a:rPr lang="en-US"/>
              <a:t> </a:t>
            </a:r>
            <a:r>
              <a:rPr lang="en-US" smtClean="0"/>
              <a:t>bonded </a:t>
            </a:r>
            <a:r>
              <a:rPr lang="en-US" dirty="0" smtClean="0"/>
              <a:t>over 20 years, may be zero percent interest loan eligible)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FF0000"/>
                </a:solidFill>
              </a:rPr>
              <a:t>$7.68 </a:t>
            </a:r>
            <a:r>
              <a:rPr lang="en-US" dirty="0" smtClean="0"/>
              <a:t>million to “buy-in” to the MWRA (financed by the MWRA but re-paid by the Town; may be grant eligible)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These Costs are Spread over 25 Years at Zero Percent Interest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Equates to $307,200 Annually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Annual debt service (Construction Costs) for MWRA connection ranges from:</a:t>
            </a:r>
          </a:p>
          <a:p>
            <a:pPr lvl="1"/>
            <a:r>
              <a:rPr lang="en-US" dirty="0" smtClean="0"/>
              <a:t>Low of $310,825 in FY 17 </a:t>
            </a:r>
          </a:p>
          <a:p>
            <a:pPr lvl="1"/>
            <a:r>
              <a:rPr lang="en-US" dirty="0" smtClean="0"/>
              <a:t>High of $835,775 in FY 19</a:t>
            </a:r>
          </a:p>
          <a:p>
            <a:endParaRPr lang="en-US" dirty="0"/>
          </a:p>
          <a:p>
            <a:r>
              <a:rPr lang="en-US" dirty="0"/>
              <a:t>Note that the debt service and buy-in fee go away after 20 and 25 years, </a:t>
            </a:r>
            <a:r>
              <a:rPr lang="en-US" dirty="0" smtClean="0"/>
              <a:t>respectively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4460</TotalTime>
  <Words>913</Words>
  <Application>Microsoft Office PowerPoint</Application>
  <PresentationFormat>On-screen Show (4:3)</PresentationFormat>
  <Paragraphs>124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MWRA WATER SOURCE        TOWN MEETING OCTOBER 05, 2015</vt:lpstr>
      <vt:lpstr>North Reading Water: Background</vt:lpstr>
      <vt:lpstr>Long-Term Water Issues/Needs</vt:lpstr>
      <vt:lpstr>Keep Existing Infrastructure  and Connections</vt:lpstr>
      <vt:lpstr>Long-Term Budget Projection</vt:lpstr>
      <vt:lpstr>Aid and Assistance</vt:lpstr>
      <vt:lpstr>Economic Development Impacts</vt:lpstr>
      <vt:lpstr>Massachusetts Water Resource Authority (MWRA)</vt:lpstr>
      <vt:lpstr>MWRA Connection Through Reading</vt:lpstr>
      <vt:lpstr>Permits and Approvals</vt:lpstr>
      <vt:lpstr>When Will this Happen?</vt:lpstr>
      <vt:lpstr>Questions and Answers</vt:lpstr>
    </vt:vector>
  </TitlesOfParts>
  <Company>Town of North Reading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Meeting October 6, 2014</dc:title>
  <dc:creator>Michael P. Gilleberto</dc:creator>
  <cp:lastModifiedBy>Richard Carnevale</cp:lastModifiedBy>
  <cp:revision>226</cp:revision>
  <cp:lastPrinted>2015-06-22T15:45:33Z</cp:lastPrinted>
  <dcterms:created xsi:type="dcterms:W3CDTF">2014-09-02T22:36:00Z</dcterms:created>
  <dcterms:modified xsi:type="dcterms:W3CDTF">2015-11-09T17:47:23Z</dcterms:modified>
</cp:coreProperties>
</file>