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9"/>
  </p:sldMasterIdLst>
  <p:notesMasterIdLst>
    <p:notesMasterId r:id="rId120"/>
  </p:notesMasterIdLst>
  <p:handoutMasterIdLst>
    <p:handoutMasterId r:id="rId121"/>
  </p:handoutMasterIdLst>
  <p:sldIdLst>
    <p:sldId id="384" r:id="rId50"/>
    <p:sldId id="447" r:id="rId51"/>
    <p:sldId id="444" r:id="rId52"/>
    <p:sldId id="532" r:id="rId53"/>
    <p:sldId id="533" r:id="rId54"/>
    <p:sldId id="446" r:id="rId55"/>
    <p:sldId id="559" r:id="rId56"/>
    <p:sldId id="450" r:id="rId57"/>
    <p:sldId id="452" r:id="rId58"/>
    <p:sldId id="457" r:id="rId59"/>
    <p:sldId id="544" r:id="rId60"/>
    <p:sldId id="451" r:id="rId61"/>
    <p:sldId id="539" r:id="rId62"/>
    <p:sldId id="456" r:id="rId63"/>
    <p:sldId id="453" r:id="rId64"/>
    <p:sldId id="455" r:id="rId65"/>
    <p:sldId id="459" r:id="rId66"/>
    <p:sldId id="476" r:id="rId67"/>
    <p:sldId id="473" r:id="rId68"/>
    <p:sldId id="493" r:id="rId69"/>
    <p:sldId id="540" r:id="rId70"/>
    <p:sldId id="541" r:id="rId71"/>
    <p:sldId id="542" r:id="rId72"/>
    <p:sldId id="543" r:id="rId73"/>
    <p:sldId id="475" r:id="rId74"/>
    <p:sldId id="483" r:id="rId75"/>
    <p:sldId id="487" r:id="rId76"/>
    <p:sldId id="545" r:id="rId77"/>
    <p:sldId id="484" r:id="rId78"/>
    <p:sldId id="488" r:id="rId79"/>
    <p:sldId id="547" r:id="rId80"/>
    <p:sldId id="519" r:id="rId81"/>
    <p:sldId id="534" r:id="rId82"/>
    <p:sldId id="520" r:id="rId83"/>
    <p:sldId id="521" r:id="rId84"/>
    <p:sldId id="522" r:id="rId85"/>
    <p:sldId id="523" r:id="rId86"/>
    <p:sldId id="491" r:id="rId87"/>
    <p:sldId id="497" r:id="rId88"/>
    <p:sldId id="502" r:id="rId89"/>
    <p:sldId id="503" r:id="rId90"/>
    <p:sldId id="548" r:id="rId91"/>
    <p:sldId id="549" r:id="rId92"/>
    <p:sldId id="550" r:id="rId93"/>
    <p:sldId id="551" r:id="rId94"/>
    <p:sldId id="509" r:id="rId95"/>
    <p:sldId id="507" r:id="rId96"/>
    <p:sldId id="508" r:id="rId97"/>
    <p:sldId id="552" r:id="rId98"/>
    <p:sldId id="553" r:id="rId99"/>
    <p:sldId id="554" r:id="rId100"/>
    <p:sldId id="555" r:id="rId101"/>
    <p:sldId id="556" r:id="rId102"/>
    <p:sldId id="557" r:id="rId103"/>
    <p:sldId id="558" r:id="rId104"/>
    <p:sldId id="538" r:id="rId105"/>
    <p:sldId id="515" r:id="rId106"/>
    <p:sldId id="525" r:id="rId107"/>
    <p:sldId id="527" r:id="rId108"/>
    <p:sldId id="531" r:id="rId109"/>
    <p:sldId id="528" r:id="rId110"/>
    <p:sldId id="529" r:id="rId111"/>
    <p:sldId id="530" r:id="rId112"/>
    <p:sldId id="526" r:id="rId113"/>
    <p:sldId id="535" r:id="rId114"/>
    <p:sldId id="516" r:id="rId115"/>
    <p:sldId id="518" r:id="rId116"/>
    <p:sldId id="524" r:id="rId117"/>
    <p:sldId id="432" r:id="rId118"/>
    <p:sldId id="537" r:id="rId119"/>
  </p:sldIdLst>
  <p:sldSz cx="9144000" cy="6858000" type="screen4x3"/>
  <p:notesSz cx="6954838" cy="9240838"/>
  <p:custDataLst>
    <p:tags r:id="rId1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9FA"/>
    <a:srgbClr val="D0D8E8"/>
    <a:srgbClr val="E9EDF4"/>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60" autoAdjust="0"/>
    <p:restoredTop sz="86043" autoAdjust="0"/>
  </p:normalViewPr>
  <p:slideViewPr>
    <p:cSldViewPr>
      <p:cViewPr varScale="1">
        <p:scale>
          <a:sx n="76" d="100"/>
          <a:sy n="76" d="100"/>
        </p:scale>
        <p:origin x="1392"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openxmlformats.org/officeDocument/2006/relationships/slide" Target="slides/slide68.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slide" Target="slides/slide14.xml"/><Relationship Id="rId68" Type="http://schemas.openxmlformats.org/officeDocument/2006/relationships/slide" Target="slides/slide19.xml"/><Relationship Id="rId84" Type="http://schemas.openxmlformats.org/officeDocument/2006/relationships/slide" Target="slides/slide35.xml"/><Relationship Id="rId89" Type="http://schemas.openxmlformats.org/officeDocument/2006/relationships/slide" Target="slides/slide40.xml"/><Relationship Id="rId112" Type="http://schemas.openxmlformats.org/officeDocument/2006/relationships/slide" Target="slides/slide63.xml"/><Relationship Id="rId16" Type="http://schemas.openxmlformats.org/officeDocument/2006/relationships/customXml" Target="../customXml/item16.xml"/><Relationship Id="rId107" Type="http://schemas.openxmlformats.org/officeDocument/2006/relationships/slide" Target="slides/slide58.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slide" Target="slides/slide4.xml"/><Relationship Id="rId58" Type="http://schemas.openxmlformats.org/officeDocument/2006/relationships/slide" Target="slides/slide9.xml"/><Relationship Id="rId74" Type="http://schemas.openxmlformats.org/officeDocument/2006/relationships/slide" Target="slides/slide25.xml"/><Relationship Id="rId79" Type="http://schemas.openxmlformats.org/officeDocument/2006/relationships/slide" Target="slides/slide30.xml"/><Relationship Id="rId102" Type="http://schemas.openxmlformats.org/officeDocument/2006/relationships/slide" Target="slides/slide53.xml"/><Relationship Id="rId123" Type="http://schemas.openxmlformats.org/officeDocument/2006/relationships/presProps" Target="presProps.xml"/><Relationship Id="rId5" Type="http://schemas.openxmlformats.org/officeDocument/2006/relationships/customXml" Target="../customXml/item5.xml"/><Relationship Id="rId61" Type="http://schemas.openxmlformats.org/officeDocument/2006/relationships/slide" Target="slides/slide12.xml"/><Relationship Id="rId82" Type="http://schemas.openxmlformats.org/officeDocument/2006/relationships/slide" Target="slides/slide33.xml"/><Relationship Id="rId90" Type="http://schemas.openxmlformats.org/officeDocument/2006/relationships/slide" Target="slides/slide41.xml"/><Relationship Id="rId95" Type="http://schemas.openxmlformats.org/officeDocument/2006/relationships/slide" Target="slides/slide46.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slide" Target="slides/slide7.xml"/><Relationship Id="rId64" Type="http://schemas.openxmlformats.org/officeDocument/2006/relationships/slide" Target="slides/slide15.xml"/><Relationship Id="rId69" Type="http://schemas.openxmlformats.org/officeDocument/2006/relationships/slide" Target="slides/slide20.xml"/><Relationship Id="rId77" Type="http://schemas.openxmlformats.org/officeDocument/2006/relationships/slide" Target="slides/slide28.xml"/><Relationship Id="rId100" Type="http://schemas.openxmlformats.org/officeDocument/2006/relationships/slide" Target="slides/slide51.xml"/><Relationship Id="rId105" Type="http://schemas.openxmlformats.org/officeDocument/2006/relationships/slide" Target="slides/slide56.xml"/><Relationship Id="rId113" Type="http://schemas.openxmlformats.org/officeDocument/2006/relationships/slide" Target="slides/slide64.xml"/><Relationship Id="rId118" Type="http://schemas.openxmlformats.org/officeDocument/2006/relationships/slide" Target="slides/slide69.xml"/><Relationship Id="rId126"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slide" Target="slides/slide2.xml"/><Relationship Id="rId72" Type="http://schemas.openxmlformats.org/officeDocument/2006/relationships/slide" Target="slides/slide23.xml"/><Relationship Id="rId80" Type="http://schemas.openxmlformats.org/officeDocument/2006/relationships/slide" Target="slides/slide31.xml"/><Relationship Id="rId85" Type="http://schemas.openxmlformats.org/officeDocument/2006/relationships/slide" Target="slides/slide36.xml"/><Relationship Id="rId93" Type="http://schemas.openxmlformats.org/officeDocument/2006/relationships/slide" Target="slides/slide44.xml"/><Relationship Id="rId98" Type="http://schemas.openxmlformats.org/officeDocument/2006/relationships/slide" Target="slides/slide49.xml"/><Relationship Id="rId12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slide" Target="slides/slide10.xml"/><Relationship Id="rId67" Type="http://schemas.openxmlformats.org/officeDocument/2006/relationships/slide" Target="slides/slide18.xml"/><Relationship Id="rId103" Type="http://schemas.openxmlformats.org/officeDocument/2006/relationships/slide" Target="slides/slide54.xml"/><Relationship Id="rId108" Type="http://schemas.openxmlformats.org/officeDocument/2006/relationships/slide" Target="slides/slide59.xml"/><Relationship Id="rId116" Type="http://schemas.openxmlformats.org/officeDocument/2006/relationships/slide" Target="slides/slide67.xml"/><Relationship Id="rId124" Type="http://schemas.openxmlformats.org/officeDocument/2006/relationships/viewProps" Target="viewProps.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slide" Target="slides/slide5.xml"/><Relationship Id="rId62" Type="http://schemas.openxmlformats.org/officeDocument/2006/relationships/slide" Target="slides/slide13.xml"/><Relationship Id="rId70" Type="http://schemas.openxmlformats.org/officeDocument/2006/relationships/slide" Target="slides/slide21.xml"/><Relationship Id="rId75" Type="http://schemas.openxmlformats.org/officeDocument/2006/relationships/slide" Target="slides/slide26.xml"/><Relationship Id="rId83" Type="http://schemas.openxmlformats.org/officeDocument/2006/relationships/slide" Target="slides/slide34.xml"/><Relationship Id="rId88" Type="http://schemas.openxmlformats.org/officeDocument/2006/relationships/slide" Target="slides/slide39.xml"/><Relationship Id="rId91" Type="http://schemas.openxmlformats.org/officeDocument/2006/relationships/slide" Target="slides/slide42.xml"/><Relationship Id="rId96" Type="http://schemas.openxmlformats.org/officeDocument/2006/relationships/slide" Target="slides/slide47.xml"/><Relationship Id="rId111" Type="http://schemas.openxmlformats.org/officeDocument/2006/relationships/slide" Target="slides/slide62.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Master" Target="slideMasters/slideMaster1.xml"/><Relationship Id="rId57" Type="http://schemas.openxmlformats.org/officeDocument/2006/relationships/slide" Target="slides/slide8.xml"/><Relationship Id="rId106" Type="http://schemas.openxmlformats.org/officeDocument/2006/relationships/slide" Target="slides/slide57.xml"/><Relationship Id="rId114" Type="http://schemas.openxmlformats.org/officeDocument/2006/relationships/slide" Target="slides/slide65.xml"/><Relationship Id="rId119" Type="http://schemas.openxmlformats.org/officeDocument/2006/relationships/slide" Target="slides/slide70.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slide" Target="slides/slide3.xml"/><Relationship Id="rId60" Type="http://schemas.openxmlformats.org/officeDocument/2006/relationships/slide" Target="slides/slide11.xml"/><Relationship Id="rId65" Type="http://schemas.openxmlformats.org/officeDocument/2006/relationships/slide" Target="slides/slide16.xml"/><Relationship Id="rId73" Type="http://schemas.openxmlformats.org/officeDocument/2006/relationships/slide" Target="slides/slide24.xml"/><Relationship Id="rId78" Type="http://schemas.openxmlformats.org/officeDocument/2006/relationships/slide" Target="slides/slide29.xml"/><Relationship Id="rId81" Type="http://schemas.openxmlformats.org/officeDocument/2006/relationships/slide" Target="slides/slide32.xml"/><Relationship Id="rId86" Type="http://schemas.openxmlformats.org/officeDocument/2006/relationships/slide" Target="slides/slide37.xml"/><Relationship Id="rId94" Type="http://schemas.openxmlformats.org/officeDocument/2006/relationships/slide" Target="slides/slide45.xml"/><Relationship Id="rId99" Type="http://schemas.openxmlformats.org/officeDocument/2006/relationships/slide" Target="slides/slide50.xml"/><Relationship Id="rId101" Type="http://schemas.openxmlformats.org/officeDocument/2006/relationships/slide" Target="slides/slide52.xml"/><Relationship Id="rId122"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slide" Target="slides/slide60.xml"/><Relationship Id="rId34" Type="http://schemas.openxmlformats.org/officeDocument/2006/relationships/customXml" Target="../customXml/item34.xml"/><Relationship Id="rId50" Type="http://schemas.openxmlformats.org/officeDocument/2006/relationships/slide" Target="slides/slide1.xml"/><Relationship Id="rId55" Type="http://schemas.openxmlformats.org/officeDocument/2006/relationships/slide" Target="slides/slide6.xml"/><Relationship Id="rId76" Type="http://schemas.openxmlformats.org/officeDocument/2006/relationships/slide" Target="slides/slide27.xml"/><Relationship Id="rId97" Type="http://schemas.openxmlformats.org/officeDocument/2006/relationships/slide" Target="slides/slide48.xml"/><Relationship Id="rId104" Type="http://schemas.openxmlformats.org/officeDocument/2006/relationships/slide" Target="slides/slide55.xml"/><Relationship Id="rId120" Type="http://schemas.openxmlformats.org/officeDocument/2006/relationships/notesMaster" Target="notesMasters/notesMaster1.xml"/><Relationship Id="rId125" Type="http://schemas.openxmlformats.org/officeDocument/2006/relationships/theme" Target="theme/theme1.xml"/><Relationship Id="rId7" Type="http://schemas.openxmlformats.org/officeDocument/2006/relationships/customXml" Target="../customXml/item7.xml"/><Relationship Id="rId71" Type="http://schemas.openxmlformats.org/officeDocument/2006/relationships/slide" Target="slides/slide22.xml"/><Relationship Id="rId92" Type="http://schemas.openxmlformats.org/officeDocument/2006/relationships/slide" Target="slides/slide43.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slide" Target="slides/slide17.xml"/><Relationship Id="rId87" Type="http://schemas.openxmlformats.org/officeDocument/2006/relationships/slide" Target="slides/slide38.xml"/><Relationship Id="rId110" Type="http://schemas.openxmlformats.org/officeDocument/2006/relationships/slide" Target="slides/slide61.xml"/><Relationship Id="rId115"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4" cy="462042"/>
          </a:xfrm>
          <a:prstGeom prst="rect">
            <a:avLst/>
          </a:prstGeom>
        </p:spPr>
        <p:txBody>
          <a:bodyPr vert="horz" lIns="92541" tIns="46271" rIns="92541" bIns="46271" rtlCol="0"/>
          <a:lstStyle>
            <a:lvl1pPr algn="l">
              <a:defRPr sz="1200"/>
            </a:lvl1pPr>
          </a:lstStyle>
          <a:p>
            <a:endParaRPr lang="en-US"/>
          </a:p>
        </p:txBody>
      </p:sp>
      <p:sp>
        <p:nvSpPr>
          <p:cNvPr id="3" name="Date Placeholder 2"/>
          <p:cNvSpPr>
            <a:spLocks noGrp="1"/>
          </p:cNvSpPr>
          <p:nvPr>
            <p:ph type="dt" sz="quarter" idx="1"/>
          </p:nvPr>
        </p:nvSpPr>
        <p:spPr>
          <a:xfrm>
            <a:off x="3939465" y="0"/>
            <a:ext cx="3013764" cy="462042"/>
          </a:xfrm>
          <a:prstGeom prst="rect">
            <a:avLst/>
          </a:prstGeom>
        </p:spPr>
        <p:txBody>
          <a:bodyPr vert="horz" lIns="92541" tIns="46271" rIns="92541" bIns="46271" rtlCol="0"/>
          <a:lstStyle>
            <a:lvl1pPr algn="r">
              <a:defRPr sz="1200"/>
            </a:lvl1pPr>
          </a:lstStyle>
          <a:p>
            <a:fld id="{50E4CC5B-9D2A-4C60-A790-F89F93A87626}" type="datetimeFigureOut">
              <a:rPr lang="en-US" smtClean="0"/>
              <a:t>4/1/2024</a:t>
            </a:fld>
            <a:endParaRPr lang="en-US"/>
          </a:p>
        </p:txBody>
      </p:sp>
      <p:sp>
        <p:nvSpPr>
          <p:cNvPr id="4" name="Footer Placeholder 3"/>
          <p:cNvSpPr>
            <a:spLocks noGrp="1"/>
          </p:cNvSpPr>
          <p:nvPr>
            <p:ph type="ftr" sz="quarter" idx="2"/>
          </p:nvPr>
        </p:nvSpPr>
        <p:spPr>
          <a:xfrm>
            <a:off x="0" y="8777192"/>
            <a:ext cx="3013764" cy="462042"/>
          </a:xfrm>
          <a:prstGeom prst="rect">
            <a:avLst/>
          </a:prstGeom>
        </p:spPr>
        <p:txBody>
          <a:bodyPr vert="horz" lIns="92541" tIns="46271" rIns="92541" bIns="46271" rtlCol="0" anchor="b"/>
          <a:lstStyle>
            <a:lvl1pPr algn="l">
              <a:defRPr sz="1200"/>
            </a:lvl1pPr>
          </a:lstStyle>
          <a:p>
            <a:endParaRPr lang="en-US"/>
          </a:p>
        </p:txBody>
      </p:sp>
      <p:sp>
        <p:nvSpPr>
          <p:cNvPr id="5" name="Slide Number Placeholder 4"/>
          <p:cNvSpPr>
            <a:spLocks noGrp="1"/>
          </p:cNvSpPr>
          <p:nvPr>
            <p:ph type="sldNum" sz="quarter" idx="3"/>
          </p:nvPr>
        </p:nvSpPr>
        <p:spPr>
          <a:xfrm>
            <a:off x="3939465" y="8777192"/>
            <a:ext cx="3013764" cy="462042"/>
          </a:xfrm>
          <a:prstGeom prst="rect">
            <a:avLst/>
          </a:prstGeom>
        </p:spPr>
        <p:txBody>
          <a:bodyPr vert="horz" lIns="92541" tIns="46271" rIns="92541" bIns="46271" rtlCol="0" anchor="b"/>
          <a:lstStyle>
            <a:lvl1pPr algn="r">
              <a:defRPr sz="1200"/>
            </a:lvl1pPr>
          </a:lstStyle>
          <a:p>
            <a:fld id="{C2016C03-F0B0-4732-936F-38185896D029}" type="slidenum">
              <a:rPr lang="en-US" smtClean="0"/>
              <a:t>‹#›</a:t>
            </a:fld>
            <a:endParaRPr lang="en-US"/>
          </a:p>
        </p:txBody>
      </p:sp>
    </p:spTree>
    <p:extLst>
      <p:ext uri="{BB962C8B-B14F-4D97-AF65-F5344CB8AC3E}">
        <p14:creationId xmlns:p14="http://schemas.microsoft.com/office/powerpoint/2010/main" val="3861656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4" cy="462042"/>
          </a:xfrm>
          <a:prstGeom prst="rect">
            <a:avLst/>
          </a:prstGeom>
        </p:spPr>
        <p:txBody>
          <a:bodyPr vert="horz" lIns="92541" tIns="46271" rIns="92541" bIns="46271" rtlCol="0"/>
          <a:lstStyle>
            <a:lvl1pPr algn="l">
              <a:defRPr sz="1200"/>
            </a:lvl1pPr>
          </a:lstStyle>
          <a:p>
            <a:endParaRPr lang="en-US"/>
          </a:p>
        </p:txBody>
      </p:sp>
      <p:sp>
        <p:nvSpPr>
          <p:cNvPr id="3" name="Date Placeholder 2"/>
          <p:cNvSpPr>
            <a:spLocks noGrp="1"/>
          </p:cNvSpPr>
          <p:nvPr>
            <p:ph type="dt" idx="1"/>
          </p:nvPr>
        </p:nvSpPr>
        <p:spPr>
          <a:xfrm>
            <a:off x="3939465" y="0"/>
            <a:ext cx="3013764" cy="462042"/>
          </a:xfrm>
          <a:prstGeom prst="rect">
            <a:avLst/>
          </a:prstGeom>
        </p:spPr>
        <p:txBody>
          <a:bodyPr vert="horz" lIns="92541" tIns="46271" rIns="92541" bIns="46271" rtlCol="0"/>
          <a:lstStyle>
            <a:lvl1pPr algn="r">
              <a:defRPr sz="1200"/>
            </a:lvl1pPr>
          </a:lstStyle>
          <a:p>
            <a:fld id="{F1B32729-41F9-40C4-BE74-8441E0191B64}" type="datetimeFigureOut">
              <a:rPr lang="en-US" smtClean="0"/>
              <a:t>4/1/2024</a:t>
            </a:fld>
            <a:endParaRPr lang="en-US"/>
          </a:p>
        </p:txBody>
      </p:sp>
      <p:sp>
        <p:nvSpPr>
          <p:cNvPr id="4" name="Slide Image Placeholder 3"/>
          <p:cNvSpPr>
            <a:spLocks noGrp="1" noRot="1" noChangeAspect="1"/>
          </p:cNvSpPr>
          <p:nvPr>
            <p:ph type="sldImg" idx="2"/>
          </p:nvPr>
        </p:nvSpPr>
        <p:spPr>
          <a:xfrm>
            <a:off x="1168400" y="693738"/>
            <a:ext cx="4618038" cy="3465512"/>
          </a:xfrm>
          <a:prstGeom prst="rect">
            <a:avLst/>
          </a:prstGeom>
          <a:noFill/>
          <a:ln w="12700">
            <a:solidFill>
              <a:prstClr val="black"/>
            </a:solidFill>
          </a:ln>
        </p:spPr>
        <p:txBody>
          <a:bodyPr vert="horz" lIns="92541" tIns="46271" rIns="92541" bIns="46271" rtlCol="0" anchor="ctr"/>
          <a:lstStyle/>
          <a:p>
            <a:endParaRPr lang="en-US"/>
          </a:p>
        </p:txBody>
      </p:sp>
      <p:sp>
        <p:nvSpPr>
          <p:cNvPr id="5" name="Notes Placeholder 4"/>
          <p:cNvSpPr>
            <a:spLocks noGrp="1"/>
          </p:cNvSpPr>
          <p:nvPr>
            <p:ph type="body" sz="quarter" idx="3"/>
          </p:nvPr>
        </p:nvSpPr>
        <p:spPr>
          <a:xfrm>
            <a:off x="695484" y="4389399"/>
            <a:ext cx="5563870" cy="4158377"/>
          </a:xfrm>
          <a:prstGeom prst="rect">
            <a:avLst/>
          </a:prstGeom>
        </p:spPr>
        <p:txBody>
          <a:bodyPr vert="horz" lIns="92541" tIns="46271" rIns="92541" bIns="4627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2"/>
            <a:ext cx="3013764" cy="462042"/>
          </a:xfrm>
          <a:prstGeom prst="rect">
            <a:avLst/>
          </a:prstGeom>
        </p:spPr>
        <p:txBody>
          <a:bodyPr vert="horz" lIns="92541" tIns="46271" rIns="92541" bIns="46271" rtlCol="0" anchor="b"/>
          <a:lstStyle>
            <a:lvl1pPr algn="l">
              <a:defRPr sz="1200"/>
            </a:lvl1pPr>
          </a:lstStyle>
          <a:p>
            <a:endParaRPr lang="en-US"/>
          </a:p>
        </p:txBody>
      </p:sp>
      <p:sp>
        <p:nvSpPr>
          <p:cNvPr id="7" name="Slide Number Placeholder 6"/>
          <p:cNvSpPr>
            <a:spLocks noGrp="1"/>
          </p:cNvSpPr>
          <p:nvPr>
            <p:ph type="sldNum" sz="quarter" idx="5"/>
          </p:nvPr>
        </p:nvSpPr>
        <p:spPr>
          <a:xfrm>
            <a:off x="3939465" y="8777192"/>
            <a:ext cx="3013764" cy="462042"/>
          </a:xfrm>
          <a:prstGeom prst="rect">
            <a:avLst/>
          </a:prstGeom>
        </p:spPr>
        <p:txBody>
          <a:bodyPr vert="horz" lIns="92541" tIns="46271" rIns="92541" bIns="46271" rtlCol="0" anchor="b"/>
          <a:lstStyle>
            <a:lvl1pPr algn="r">
              <a:defRPr sz="1200"/>
            </a:lvl1pPr>
          </a:lstStyle>
          <a:p>
            <a:fld id="{46371C22-CA26-4DE7-923E-D376AF839576}" type="slidenum">
              <a:rPr lang="en-US" smtClean="0"/>
              <a:t>‹#›</a:t>
            </a:fld>
            <a:endParaRPr lang="en-US"/>
          </a:p>
        </p:txBody>
      </p:sp>
    </p:spTree>
    <p:extLst>
      <p:ext uri="{BB962C8B-B14F-4D97-AF65-F5344CB8AC3E}">
        <p14:creationId xmlns:p14="http://schemas.microsoft.com/office/powerpoint/2010/main" val="4184832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1</a:t>
            </a:fld>
            <a:endParaRPr lang="en-US"/>
          </a:p>
        </p:txBody>
      </p:sp>
    </p:spTree>
    <p:extLst>
      <p:ext uri="{BB962C8B-B14F-4D97-AF65-F5344CB8AC3E}">
        <p14:creationId xmlns:p14="http://schemas.microsoft.com/office/powerpoint/2010/main" val="3565496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11</a:t>
            </a:fld>
            <a:endParaRPr lang="en-US"/>
          </a:p>
        </p:txBody>
      </p:sp>
    </p:spTree>
    <p:extLst>
      <p:ext uri="{BB962C8B-B14F-4D97-AF65-F5344CB8AC3E}">
        <p14:creationId xmlns:p14="http://schemas.microsoft.com/office/powerpoint/2010/main" val="276463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profile and the features it has. </a:t>
            </a:r>
          </a:p>
          <a:p>
            <a:r>
              <a:rPr lang="en-US" dirty="0"/>
              <a:t>Next go to </a:t>
            </a:r>
            <a:r>
              <a:rPr lang="en-US" dirty="0" err="1"/>
              <a:t>Snapmap</a:t>
            </a:r>
            <a:r>
              <a:rPr lang="en-US" dirty="0"/>
              <a:t> and explain</a:t>
            </a:r>
          </a:p>
        </p:txBody>
      </p:sp>
      <p:sp>
        <p:nvSpPr>
          <p:cNvPr id="4" name="Slide Number Placeholder 3"/>
          <p:cNvSpPr>
            <a:spLocks noGrp="1"/>
          </p:cNvSpPr>
          <p:nvPr>
            <p:ph type="sldNum" sz="quarter" idx="10"/>
          </p:nvPr>
        </p:nvSpPr>
        <p:spPr/>
        <p:txBody>
          <a:bodyPr/>
          <a:lstStyle/>
          <a:p>
            <a:fld id="{46371C22-CA26-4DE7-923E-D376AF839576}" type="slidenum">
              <a:rPr lang="en-US" smtClean="0"/>
              <a:t>12</a:t>
            </a:fld>
            <a:endParaRPr lang="en-US"/>
          </a:p>
        </p:txBody>
      </p:sp>
    </p:spTree>
    <p:extLst>
      <p:ext uri="{BB962C8B-B14F-4D97-AF65-F5344CB8AC3E}">
        <p14:creationId xmlns:p14="http://schemas.microsoft.com/office/powerpoint/2010/main" val="319090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13</a:t>
            </a:fld>
            <a:endParaRPr lang="en-US"/>
          </a:p>
        </p:txBody>
      </p:sp>
    </p:spTree>
    <p:extLst>
      <p:ext uri="{BB962C8B-B14F-4D97-AF65-F5344CB8AC3E}">
        <p14:creationId xmlns:p14="http://schemas.microsoft.com/office/powerpoint/2010/main" val="2593068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14</a:t>
            </a:fld>
            <a:endParaRPr lang="en-US"/>
          </a:p>
        </p:txBody>
      </p:sp>
    </p:spTree>
    <p:extLst>
      <p:ext uri="{BB962C8B-B14F-4D97-AF65-F5344CB8AC3E}">
        <p14:creationId xmlns:p14="http://schemas.microsoft.com/office/powerpoint/2010/main" val="2848064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searched NR and explain what the heat map shows and what it does.</a:t>
            </a:r>
          </a:p>
          <a:p>
            <a:r>
              <a:rPr lang="en-US" dirty="0"/>
              <a:t>Let's zoom in and see a very detailed overview layout of the High School.</a:t>
            </a:r>
          </a:p>
          <a:p>
            <a:r>
              <a:rPr lang="en-US" dirty="0"/>
              <a:t>Click the heat map</a:t>
            </a:r>
          </a:p>
        </p:txBody>
      </p:sp>
      <p:sp>
        <p:nvSpPr>
          <p:cNvPr id="4" name="Slide Number Placeholder 3"/>
          <p:cNvSpPr>
            <a:spLocks noGrp="1"/>
          </p:cNvSpPr>
          <p:nvPr>
            <p:ph type="sldNum" sz="quarter" idx="10"/>
          </p:nvPr>
        </p:nvSpPr>
        <p:spPr/>
        <p:txBody>
          <a:bodyPr/>
          <a:lstStyle/>
          <a:p>
            <a:fld id="{46371C22-CA26-4DE7-923E-D376AF839576}" type="slidenum">
              <a:rPr lang="en-US" smtClean="0"/>
              <a:t>15</a:t>
            </a:fld>
            <a:endParaRPr lang="en-US"/>
          </a:p>
        </p:txBody>
      </p:sp>
    </p:spTree>
    <p:extLst>
      <p:ext uri="{BB962C8B-B14F-4D97-AF65-F5344CB8AC3E}">
        <p14:creationId xmlns:p14="http://schemas.microsoft.com/office/powerpoint/2010/main" val="1903116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16</a:t>
            </a:fld>
            <a:endParaRPr lang="en-US"/>
          </a:p>
        </p:txBody>
      </p:sp>
    </p:spTree>
    <p:extLst>
      <p:ext uri="{BB962C8B-B14F-4D97-AF65-F5344CB8AC3E}">
        <p14:creationId xmlns:p14="http://schemas.microsoft.com/office/powerpoint/2010/main" val="1668044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17</a:t>
            </a:fld>
            <a:endParaRPr lang="en-US"/>
          </a:p>
        </p:txBody>
      </p:sp>
    </p:spTree>
    <p:extLst>
      <p:ext uri="{BB962C8B-B14F-4D97-AF65-F5344CB8AC3E}">
        <p14:creationId xmlns:p14="http://schemas.microsoft.com/office/powerpoint/2010/main" val="2020079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18</a:t>
            </a:fld>
            <a:endParaRPr lang="en-US"/>
          </a:p>
        </p:txBody>
      </p:sp>
    </p:spTree>
    <p:extLst>
      <p:ext uri="{BB962C8B-B14F-4D97-AF65-F5344CB8AC3E}">
        <p14:creationId xmlns:p14="http://schemas.microsoft.com/office/powerpoint/2010/main" val="4126249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19</a:t>
            </a:fld>
            <a:endParaRPr lang="en-US"/>
          </a:p>
        </p:txBody>
      </p:sp>
    </p:spTree>
    <p:extLst>
      <p:ext uri="{BB962C8B-B14F-4D97-AF65-F5344CB8AC3E}">
        <p14:creationId xmlns:p14="http://schemas.microsoft.com/office/powerpoint/2010/main" val="291850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20</a:t>
            </a:fld>
            <a:endParaRPr lang="en-US"/>
          </a:p>
        </p:txBody>
      </p:sp>
    </p:spTree>
    <p:extLst>
      <p:ext uri="{BB962C8B-B14F-4D97-AF65-F5344CB8AC3E}">
        <p14:creationId xmlns:p14="http://schemas.microsoft.com/office/powerpoint/2010/main" val="1463365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2</a:t>
            </a:fld>
            <a:endParaRPr lang="en-US"/>
          </a:p>
        </p:txBody>
      </p:sp>
    </p:spTree>
    <p:extLst>
      <p:ext uri="{BB962C8B-B14F-4D97-AF65-F5344CB8AC3E}">
        <p14:creationId xmlns:p14="http://schemas.microsoft.com/office/powerpoint/2010/main" val="3308760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21</a:t>
            </a:fld>
            <a:endParaRPr lang="en-US"/>
          </a:p>
        </p:txBody>
      </p:sp>
    </p:spTree>
    <p:extLst>
      <p:ext uri="{BB962C8B-B14F-4D97-AF65-F5344CB8AC3E}">
        <p14:creationId xmlns:p14="http://schemas.microsoft.com/office/powerpoint/2010/main" val="2144857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22</a:t>
            </a:fld>
            <a:endParaRPr lang="en-US"/>
          </a:p>
        </p:txBody>
      </p:sp>
    </p:spTree>
    <p:extLst>
      <p:ext uri="{BB962C8B-B14F-4D97-AF65-F5344CB8AC3E}">
        <p14:creationId xmlns:p14="http://schemas.microsoft.com/office/powerpoint/2010/main" val="4577288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23</a:t>
            </a:fld>
            <a:endParaRPr lang="en-US"/>
          </a:p>
        </p:txBody>
      </p:sp>
    </p:spTree>
    <p:extLst>
      <p:ext uri="{BB962C8B-B14F-4D97-AF65-F5344CB8AC3E}">
        <p14:creationId xmlns:p14="http://schemas.microsoft.com/office/powerpoint/2010/main" val="2774814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24</a:t>
            </a:fld>
            <a:endParaRPr lang="en-US"/>
          </a:p>
        </p:txBody>
      </p:sp>
    </p:spTree>
    <p:extLst>
      <p:ext uri="{BB962C8B-B14F-4D97-AF65-F5344CB8AC3E}">
        <p14:creationId xmlns:p14="http://schemas.microsoft.com/office/powerpoint/2010/main" val="4209101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25</a:t>
            </a:fld>
            <a:endParaRPr lang="en-US"/>
          </a:p>
        </p:txBody>
      </p:sp>
    </p:spTree>
    <p:extLst>
      <p:ext uri="{BB962C8B-B14F-4D97-AF65-F5344CB8AC3E}">
        <p14:creationId xmlns:p14="http://schemas.microsoft.com/office/powerpoint/2010/main" val="441391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26</a:t>
            </a:fld>
            <a:endParaRPr lang="en-US"/>
          </a:p>
        </p:txBody>
      </p:sp>
    </p:spTree>
    <p:extLst>
      <p:ext uri="{BB962C8B-B14F-4D97-AF65-F5344CB8AC3E}">
        <p14:creationId xmlns:p14="http://schemas.microsoft.com/office/powerpoint/2010/main" val="39923442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27</a:t>
            </a:fld>
            <a:endParaRPr lang="en-US"/>
          </a:p>
        </p:txBody>
      </p:sp>
    </p:spTree>
    <p:extLst>
      <p:ext uri="{BB962C8B-B14F-4D97-AF65-F5344CB8AC3E}">
        <p14:creationId xmlns:p14="http://schemas.microsoft.com/office/powerpoint/2010/main" val="1136717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28</a:t>
            </a:fld>
            <a:endParaRPr lang="en-US"/>
          </a:p>
        </p:txBody>
      </p:sp>
    </p:spTree>
    <p:extLst>
      <p:ext uri="{BB962C8B-B14F-4D97-AF65-F5344CB8AC3E}">
        <p14:creationId xmlns:p14="http://schemas.microsoft.com/office/powerpoint/2010/main" val="4054287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29</a:t>
            </a:fld>
            <a:endParaRPr lang="en-US"/>
          </a:p>
        </p:txBody>
      </p:sp>
    </p:spTree>
    <p:extLst>
      <p:ext uri="{BB962C8B-B14F-4D97-AF65-F5344CB8AC3E}">
        <p14:creationId xmlns:p14="http://schemas.microsoft.com/office/powerpoint/2010/main" val="385670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30</a:t>
            </a:fld>
            <a:endParaRPr lang="en-US"/>
          </a:p>
        </p:txBody>
      </p:sp>
    </p:spTree>
    <p:extLst>
      <p:ext uri="{BB962C8B-B14F-4D97-AF65-F5344CB8AC3E}">
        <p14:creationId xmlns:p14="http://schemas.microsoft.com/office/powerpoint/2010/main" val="1466374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3</a:t>
            </a:fld>
            <a:endParaRPr lang="en-US"/>
          </a:p>
        </p:txBody>
      </p:sp>
    </p:spTree>
    <p:extLst>
      <p:ext uri="{BB962C8B-B14F-4D97-AF65-F5344CB8AC3E}">
        <p14:creationId xmlns:p14="http://schemas.microsoft.com/office/powerpoint/2010/main" val="11561783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31</a:t>
            </a:fld>
            <a:endParaRPr lang="en-US"/>
          </a:p>
        </p:txBody>
      </p:sp>
    </p:spTree>
    <p:extLst>
      <p:ext uri="{BB962C8B-B14F-4D97-AF65-F5344CB8AC3E}">
        <p14:creationId xmlns:p14="http://schemas.microsoft.com/office/powerpoint/2010/main" val="1304577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32</a:t>
            </a:fld>
            <a:endParaRPr lang="en-US"/>
          </a:p>
        </p:txBody>
      </p:sp>
    </p:spTree>
    <p:extLst>
      <p:ext uri="{BB962C8B-B14F-4D97-AF65-F5344CB8AC3E}">
        <p14:creationId xmlns:p14="http://schemas.microsoft.com/office/powerpoint/2010/main" val="4943253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33</a:t>
            </a:fld>
            <a:endParaRPr lang="en-US"/>
          </a:p>
        </p:txBody>
      </p:sp>
    </p:spTree>
    <p:extLst>
      <p:ext uri="{BB962C8B-B14F-4D97-AF65-F5344CB8AC3E}">
        <p14:creationId xmlns:p14="http://schemas.microsoft.com/office/powerpoint/2010/main" val="888866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34</a:t>
            </a:fld>
            <a:endParaRPr lang="en-US"/>
          </a:p>
        </p:txBody>
      </p:sp>
    </p:spTree>
    <p:extLst>
      <p:ext uri="{BB962C8B-B14F-4D97-AF65-F5344CB8AC3E}">
        <p14:creationId xmlns:p14="http://schemas.microsoft.com/office/powerpoint/2010/main" val="988550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35</a:t>
            </a:fld>
            <a:endParaRPr lang="en-US"/>
          </a:p>
        </p:txBody>
      </p:sp>
    </p:spTree>
    <p:extLst>
      <p:ext uri="{BB962C8B-B14F-4D97-AF65-F5344CB8AC3E}">
        <p14:creationId xmlns:p14="http://schemas.microsoft.com/office/powerpoint/2010/main" val="9246287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36</a:t>
            </a:fld>
            <a:endParaRPr lang="en-US"/>
          </a:p>
        </p:txBody>
      </p:sp>
    </p:spTree>
    <p:extLst>
      <p:ext uri="{BB962C8B-B14F-4D97-AF65-F5344CB8AC3E}">
        <p14:creationId xmlns:p14="http://schemas.microsoft.com/office/powerpoint/2010/main" val="10818408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37</a:t>
            </a:fld>
            <a:endParaRPr lang="en-US"/>
          </a:p>
        </p:txBody>
      </p:sp>
    </p:spTree>
    <p:extLst>
      <p:ext uri="{BB962C8B-B14F-4D97-AF65-F5344CB8AC3E}">
        <p14:creationId xmlns:p14="http://schemas.microsoft.com/office/powerpoint/2010/main" val="19311118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38</a:t>
            </a:fld>
            <a:endParaRPr lang="en-US"/>
          </a:p>
        </p:txBody>
      </p:sp>
    </p:spTree>
    <p:extLst>
      <p:ext uri="{BB962C8B-B14F-4D97-AF65-F5344CB8AC3E}">
        <p14:creationId xmlns:p14="http://schemas.microsoft.com/office/powerpoint/2010/main" val="26412670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39</a:t>
            </a:fld>
            <a:endParaRPr lang="en-US"/>
          </a:p>
        </p:txBody>
      </p:sp>
    </p:spTree>
    <p:extLst>
      <p:ext uri="{BB962C8B-B14F-4D97-AF65-F5344CB8AC3E}">
        <p14:creationId xmlns:p14="http://schemas.microsoft.com/office/powerpoint/2010/main" val="35245281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40</a:t>
            </a:fld>
            <a:endParaRPr lang="en-US"/>
          </a:p>
        </p:txBody>
      </p:sp>
    </p:spTree>
    <p:extLst>
      <p:ext uri="{BB962C8B-B14F-4D97-AF65-F5344CB8AC3E}">
        <p14:creationId xmlns:p14="http://schemas.microsoft.com/office/powerpoint/2010/main" val="1696104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4</a:t>
            </a:fld>
            <a:endParaRPr lang="en-US"/>
          </a:p>
        </p:txBody>
      </p:sp>
    </p:spTree>
    <p:extLst>
      <p:ext uri="{BB962C8B-B14F-4D97-AF65-F5344CB8AC3E}">
        <p14:creationId xmlns:p14="http://schemas.microsoft.com/office/powerpoint/2010/main" val="34147859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41</a:t>
            </a:fld>
            <a:endParaRPr lang="en-US"/>
          </a:p>
        </p:txBody>
      </p:sp>
    </p:spTree>
    <p:extLst>
      <p:ext uri="{BB962C8B-B14F-4D97-AF65-F5344CB8AC3E}">
        <p14:creationId xmlns:p14="http://schemas.microsoft.com/office/powerpoint/2010/main" val="22411010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42</a:t>
            </a:fld>
            <a:endParaRPr lang="en-US"/>
          </a:p>
        </p:txBody>
      </p:sp>
    </p:spTree>
    <p:extLst>
      <p:ext uri="{BB962C8B-B14F-4D97-AF65-F5344CB8AC3E}">
        <p14:creationId xmlns:p14="http://schemas.microsoft.com/office/powerpoint/2010/main" val="30666234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43</a:t>
            </a:fld>
            <a:endParaRPr lang="en-US"/>
          </a:p>
        </p:txBody>
      </p:sp>
    </p:spTree>
    <p:extLst>
      <p:ext uri="{BB962C8B-B14F-4D97-AF65-F5344CB8AC3E}">
        <p14:creationId xmlns:p14="http://schemas.microsoft.com/office/powerpoint/2010/main" val="31847468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44</a:t>
            </a:fld>
            <a:endParaRPr lang="en-US"/>
          </a:p>
        </p:txBody>
      </p:sp>
    </p:spTree>
    <p:extLst>
      <p:ext uri="{BB962C8B-B14F-4D97-AF65-F5344CB8AC3E}">
        <p14:creationId xmlns:p14="http://schemas.microsoft.com/office/powerpoint/2010/main" val="1592511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45</a:t>
            </a:fld>
            <a:endParaRPr lang="en-US"/>
          </a:p>
        </p:txBody>
      </p:sp>
    </p:spTree>
    <p:extLst>
      <p:ext uri="{BB962C8B-B14F-4D97-AF65-F5344CB8AC3E}">
        <p14:creationId xmlns:p14="http://schemas.microsoft.com/office/powerpoint/2010/main" val="17701831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46</a:t>
            </a:fld>
            <a:endParaRPr lang="en-US"/>
          </a:p>
        </p:txBody>
      </p:sp>
    </p:spTree>
    <p:extLst>
      <p:ext uri="{BB962C8B-B14F-4D97-AF65-F5344CB8AC3E}">
        <p14:creationId xmlns:p14="http://schemas.microsoft.com/office/powerpoint/2010/main" val="770079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47</a:t>
            </a:fld>
            <a:endParaRPr lang="en-US"/>
          </a:p>
        </p:txBody>
      </p:sp>
    </p:spTree>
    <p:extLst>
      <p:ext uri="{BB962C8B-B14F-4D97-AF65-F5344CB8AC3E}">
        <p14:creationId xmlns:p14="http://schemas.microsoft.com/office/powerpoint/2010/main" val="11559613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48</a:t>
            </a:fld>
            <a:endParaRPr lang="en-US"/>
          </a:p>
        </p:txBody>
      </p:sp>
    </p:spTree>
    <p:extLst>
      <p:ext uri="{BB962C8B-B14F-4D97-AF65-F5344CB8AC3E}">
        <p14:creationId xmlns:p14="http://schemas.microsoft.com/office/powerpoint/2010/main" val="33366109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49</a:t>
            </a:fld>
            <a:endParaRPr lang="en-US"/>
          </a:p>
        </p:txBody>
      </p:sp>
    </p:spTree>
    <p:extLst>
      <p:ext uri="{BB962C8B-B14F-4D97-AF65-F5344CB8AC3E}">
        <p14:creationId xmlns:p14="http://schemas.microsoft.com/office/powerpoint/2010/main" val="25823570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50</a:t>
            </a:fld>
            <a:endParaRPr lang="en-US"/>
          </a:p>
        </p:txBody>
      </p:sp>
    </p:spTree>
    <p:extLst>
      <p:ext uri="{BB962C8B-B14F-4D97-AF65-F5344CB8AC3E}">
        <p14:creationId xmlns:p14="http://schemas.microsoft.com/office/powerpoint/2010/main" val="2477612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5</a:t>
            </a:fld>
            <a:endParaRPr lang="en-US"/>
          </a:p>
        </p:txBody>
      </p:sp>
    </p:spTree>
    <p:extLst>
      <p:ext uri="{BB962C8B-B14F-4D97-AF65-F5344CB8AC3E}">
        <p14:creationId xmlns:p14="http://schemas.microsoft.com/office/powerpoint/2010/main" val="34198852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51</a:t>
            </a:fld>
            <a:endParaRPr lang="en-US"/>
          </a:p>
        </p:txBody>
      </p:sp>
    </p:spTree>
    <p:extLst>
      <p:ext uri="{BB962C8B-B14F-4D97-AF65-F5344CB8AC3E}">
        <p14:creationId xmlns:p14="http://schemas.microsoft.com/office/powerpoint/2010/main" val="3711015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52</a:t>
            </a:fld>
            <a:endParaRPr lang="en-US"/>
          </a:p>
        </p:txBody>
      </p:sp>
    </p:spTree>
    <p:extLst>
      <p:ext uri="{BB962C8B-B14F-4D97-AF65-F5344CB8AC3E}">
        <p14:creationId xmlns:p14="http://schemas.microsoft.com/office/powerpoint/2010/main" val="2460175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53</a:t>
            </a:fld>
            <a:endParaRPr lang="en-US"/>
          </a:p>
        </p:txBody>
      </p:sp>
    </p:spTree>
    <p:extLst>
      <p:ext uri="{BB962C8B-B14F-4D97-AF65-F5344CB8AC3E}">
        <p14:creationId xmlns:p14="http://schemas.microsoft.com/office/powerpoint/2010/main" val="28927271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54</a:t>
            </a:fld>
            <a:endParaRPr lang="en-US"/>
          </a:p>
        </p:txBody>
      </p:sp>
    </p:spTree>
    <p:extLst>
      <p:ext uri="{BB962C8B-B14F-4D97-AF65-F5344CB8AC3E}">
        <p14:creationId xmlns:p14="http://schemas.microsoft.com/office/powerpoint/2010/main" val="16656747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55</a:t>
            </a:fld>
            <a:endParaRPr lang="en-US"/>
          </a:p>
        </p:txBody>
      </p:sp>
    </p:spTree>
    <p:extLst>
      <p:ext uri="{BB962C8B-B14F-4D97-AF65-F5344CB8AC3E}">
        <p14:creationId xmlns:p14="http://schemas.microsoft.com/office/powerpoint/2010/main" val="40538463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56</a:t>
            </a:fld>
            <a:endParaRPr lang="en-US"/>
          </a:p>
        </p:txBody>
      </p:sp>
    </p:spTree>
    <p:extLst>
      <p:ext uri="{BB962C8B-B14F-4D97-AF65-F5344CB8AC3E}">
        <p14:creationId xmlns:p14="http://schemas.microsoft.com/office/powerpoint/2010/main" val="16590021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57</a:t>
            </a:fld>
            <a:endParaRPr lang="en-US"/>
          </a:p>
        </p:txBody>
      </p:sp>
    </p:spTree>
    <p:extLst>
      <p:ext uri="{BB962C8B-B14F-4D97-AF65-F5344CB8AC3E}">
        <p14:creationId xmlns:p14="http://schemas.microsoft.com/office/powerpoint/2010/main" val="41982754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58</a:t>
            </a:fld>
            <a:endParaRPr lang="en-US"/>
          </a:p>
        </p:txBody>
      </p:sp>
    </p:spTree>
    <p:extLst>
      <p:ext uri="{BB962C8B-B14F-4D97-AF65-F5344CB8AC3E}">
        <p14:creationId xmlns:p14="http://schemas.microsoft.com/office/powerpoint/2010/main" val="1846805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59</a:t>
            </a:fld>
            <a:endParaRPr lang="en-US"/>
          </a:p>
        </p:txBody>
      </p:sp>
    </p:spTree>
    <p:extLst>
      <p:ext uri="{BB962C8B-B14F-4D97-AF65-F5344CB8AC3E}">
        <p14:creationId xmlns:p14="http://schemas.microsoft.com/office/powerpoint/2010/main" val="3546559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60</a:t>
            </a:fld>
            <a:endParaRPr lang="en-US"/>
          </a:p>
        </p:txBody>
      </p:sp>
    </p:spTree>
    <p:extLst>
      <p:ext uri="{BB962C8B-B14F-4D97-AF65-F5344CB8AC3E}">
        <p14:creationId xmlns:p14="http://schemas.microsoft.com/office/powerpoint/2010/main" val="4083459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6</a:t>
            </a:fld>
            <a:endParaRPr lang="en-US"/>
          </a:p>
        </p:txBody>
      </p:sp>
    </p:spTree>
    <p:extLst>
      <p:ext uri="{BB962C8B-B14F-4D97-AF65-F5344CB8AC3E}">
        <p14:creationId xmlns:p14="http://schemas.microsoft.com/office/powerpoint/2010/main" val="6424254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61</a:t>
            </a:fld>
            <a:endParaRPr lang="en-US"/>
          </a:p>
        </p:txBody>
      </p:sp>
    </p:spTree>
    <p:extLst>
      <p:ext uri="{BB962C8B-B14F-4D97-AF65-F5344CB8AC3E}">
        <p14:creationId xmlns:p14="http://schemas.microsoft.com/office/powerpoint/2010/main" val="22349853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62</a:t>
            </a:fld>
            <a:endParaRPr lang="en-US"/>
          </a:p>
        </p:txBody>
      </p:sp>
    </p:spTree>
    <p:extLst>
      <p:ext uri="{BB962C8B-B14F-4D97-AF65-F5344CB8AC3E}">
        <p14:creationId xmlns:p14="http://schemas.microsoft.com/office/powerpoint/2010/main" val="27459102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63</a:t>
            </a:fld>
            <a:endParaRPr lang="en-US"/>
          </a:p>
        </p:txBody>
      </p:sp>
    </p:spTree>
    <p:extLst>
      <p:ext uri="{BB962C8B-B14F-4D97-AF65-F5344CB8AC3E}">
        <p14:creationId xmlns:p14="http://schemas.microsoft.com/office/powerpoint/2010/main" val="13291625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64</a:t>
            </a:fld>
            <a:endParaRPr lang="en-US"/>
          </a:p>
        </p:txBody>
      </p:sp>
    </p:spTree>
    <p:extLst>
      <p:ext uri="{BB962C8B-B14F-4D97-AF65-F5344CB8AC3E}">
        <p14:creationId xmlns:p14="http://schemas.microsoft.com/office/powerpoint/2010/main" val="42013596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65</a:t>
            </a:fld>
            <a:endParaRPr lang="en-US"/>
          </a:p>
        </p:txBody>
      </p:sp>
    </p:spTree>
    <p:extLst>
      <p:ext uri="{BB962C8B-B14F-4D97-AF65-F5344CB8AC3E}">
        <p14:creationId xmlns:p14="http://schemas.microsoft.com/office/powerpoint/2010/main" val="33329820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66</a:t>
            </a:fld>
            <a:endParaRPr lang="en-US"/>
          </a:p>
        </p:txBody>
      </p:sp>
    </p:spTree>
    <p:extLst>
      <p:ext uri="{BB962C8B-B14F-4D97-AF65-F5344CB8AC3E}">
        <p14:creationId xmlns:p14="http://schemas.microsoft.com/office/powerpoint/2010/main" val="29265131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67</a:t>
            </a:fld>
            <a:endParaRPr lang="en-US"/>
          </a:p>
        </p:txBody>
      </p:sp>
    </p:spTree>
    <p:extLst>
      <p:ext uri="{BB962C8B-B14F-4D97-AF65-F5344CB8AC3E}">
        <p14:creationId xmlns:p14="http://schemas.microsoft.com/office/powerpoint/2010/main" val="6510265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68</a:t>
            </a:fld>
            <a:endParaRPr lang="en-US"/>
          </a:p>
        </p:txBody>
      </p:sp>
    </p:spTree>
    <p:extLst>
      <p:ext uri="{BB962C8B-B14F-4D97-AF65-F5344CB8AC3E}">
        <p14:creationId xmlns:p14="http://schemas.microsoft.com/office/powerpoint/2010/main" val="35665221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70</a:t>
            </a:fld>
            <a:endParaRPr lang="en-US"/>
          </a:p>
        </p:txBody>
      </p:sp>
    </p:spTree>
    <p:extLst>
      <p:ext uri="{BB962C8B-B14F-4D97-AF65-F5344CB8AC3E}">
        <p14:creationId xmlns:p14="http://schemas.microsoft.com/office/powerpoint/2010/main" val="1695054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8</a:t>
            </a:fld>
            <a:endParaRPr lang="en-US"/>
          </a:p>
        </p:txBody>
      </p:sp>
    </p:spTree>
    <p:extLst>
      <p:ext uri="{BB962C8B-B14F-4D97-AF65-F5344CB8AC3E}">
        <p14:creationId xmlns:p14="http://schemas.microsoft.com/office/powerpoint/2010/main" val="2593068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9</a:t>
            </a:fld>
            <a:endParaRPr lang="en-US"/>
          </a:p>
        </p:txBody>
      </p:sp>
    </p:spTree>
    <p:extLst>
      <p:ext uri="{BB962C8B-B14F-4D97-AF65-F5344CB8AC3E}">
        <p14:creationId xmlns:p14="http://schemas.microsoft.com/office/powerpoint/2010/main" val="315160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71C22-CA26-4DE7-923E-D376AF839576}" type="slidenum">
              <a:rPr lang="en-US" smtClean="0"/>
              <a:t>10</a:t>
            </a:fld>
            <a:endParaRPr lang="en-US"/>
          </a:p>
        </p:txBody>
      </p:sp>
    </p:spTree>
    <p:extLst>
      <p:ext uri="{BB962C8B-B14F-4D97-AF65-F5344CB8AC3E}">
        <p14:creationId xmlns:p14="http://schemas.microsoft.com/office/powerpoint/2010/main" val="4171194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FC27CEC-BD9D-47AD-8322-5CC36156D24A}"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02C5A-7447-4419-A993-FFD08AAB383E}" type="slidenum">
              <a:rPr lang="en-US" smtClean="0"/>
              <a:t>‹#›</a:t>
            </a:fld>
            <a:endParaRPr lang="en-US"/>
          </a:p>
        </p:txBody>
      </p:sp>
    </p:spTree>
    <p:extLst>
      <p:ext uri="{BB962C8B-B14F-4D97-AF65-F5344CB8AC3E}">
        <p14:creationId xmlns:p14="http://schemas.microsoft.com/office/powerpoint/2010/main" val="808899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C27CEC-BD9D-47AD-8322-5CC36156D24A}"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02C5A-7447-4419-A993-FFD08AAB383E}" type="slidenum">
              <a:rPr lang="en-US" smtClean="0"/>
              <a:t>‹#›</a:t>
            </a:fld>
            <a:endParaRPr lang="en-US"/>
          </a:p>
        </p:txBody>
      </p:sp>
    </p:spTree>
    <p:extLst>
      <p:ext uri="{BB962C8B-B14F-4D97-AF65-F5344CB8AC3E}">
        <p14:creationId xmlns:p14="http://schemas.microsoft.com/office/powerpoint/2010/main" val="2919880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C27CEC-BD9D-47AD-8322-5CC36156D24A}"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02C5A-7447-4419-A993-FFD08AAB383E}" type="slidenum">
              <a:rPr lang="en-US" smtClean="0"/>
              <a:t>‹#›</a:t>
            </a:fld>
            <a:endParaRPr lang="en-US"/>
          </a:p>
        </p:txBody>
      </p:sp>
    </p:spTree>
    <p:extLst>
      <p:ext uri="{BB962C8B-B14F-4D97-AF65-F5344CB8AC3E}">
        <p14:creationId xmlns:p14="http://schemas.microsoft.com/office/powerpoint/2010/main" val="2334154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C27CEC-BD9D-47AD-8322-5CC36156D24A}"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02C5A-7447-4419-A993-FFD08AAB383E}" type="slidenum">
              <a:rPr lang="en-US" smtClean="0"/>
              <a:t>‹#›</a:t>
            </a:fld>
            <a:endParaRPr lang="en-US"/>
          </a:p>
        </p:txBody>
      </p:sp>
    </p:spTree>
    <p:extLst>
      <p:ext uri="{BB962C8B-B14F-4D97-AF65-F5344CB8AC3E}">
        <p14:creationId xmlns:p14="http://schemas.microsoft.com/office/powerpoint/2010/main" val="4064165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C27CEC-BD9D-47AD-8322-5CC36156D24A}"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02C5A-7447-4419-A993-FFD08AAB383E}" type="slidenum">
              <a:rPr lang="en-US" smtClean="0"/>
              <a:t>‹#›</a:t>
            </a:fld>
            <a:endParaRPr lang="en-US"/>
          </a:p>
        </p:txBody>
      </p:sp>
    </p:spTree>
    <p:extLst>
      <p:ext uri="{BB962C8B-B14F-4D97-AF65-F5344CB8AC3E}">
        <p14:creationId xmlns:p14="http://schemas.microsoft.com/office/powerpoint/2010/main" val="2418480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C27CEC-BD9D-47AD-8322-5CC36156D24A}"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02C5A-7447-4419-A993-FFD08AAB383E}" type="slidenum">
              <a:rPr lang="en-US" smtClean="0"/>
              <a:t>‹#›</a:t>
            </a:fld>
            <a:endParaRPr lang="en-US"/>
          </a:p>
        </p:txBody>
      </p:sp>
    </p:spTree>
    <p:extLst>
      <p:ext uri="{BB962C8B-B14F-4D97-AF65-F5344CB8AC3E}">
        <p14:creationId xmlns:p14="http://schemas.microsoft.com/office/powerpoint/2010/main" val="3368417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C27CEC-BD9D-47AD-8322-5CC36156D24A}" type="datetimeFigureOut">
              <a:rPr lang="en-US" smtClean="0"/>
              <a:t>4/1/2024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102C5A-7447-4419-A993-FFD08AAB383E}" type="slidenum">
              <a:rPr lang="en-US" smtClean="0"/>
              <a:t>‹#›</a:t>
            </a:fld>
            <a:endParaRPr lang="en-US"/>
          </a:p>
        </p:txBody>
      </p:sp>
    </p:spTree>
    <p:extLst>
      <p:ext uri="{BB962C8B-B14F-4D97-AF65-F5344CB8AC3E}">
        <p14:creationId xmlns:p14="http://schemas.microsoft.com/office/powerpoint/2010/main" val="1135867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C27CEC-BD9D-47AD-8322-5CC36156D24A}" type="datetimeFigureOut">
              <a:rPr lang="en-US" smtClean="0"/>
              <a:t>4/1/2024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102C5A-7447-4419-A993-FFD08AAB383E}" type="slidenum">
              <a:rPr lang="en-US" smtClean="0"/>
              <a:t>‹#›</a:t>
            </a:fld>
            <a:endParaRPr lang="en-US"/>
          </a:p>
        </p:txBody>
      </p:sp>
    </p:spTree>
    <p:extLst>
      <p:ext uri="{BB962C8B-B14F-4D97-AF65-F5344CB8AC3E}">
        <p14:creationId xmlns:p14="http://schemas.microsoft.com/office/powerpoint/2010/main" val="1191356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C27CEC-BD9D-47AD-8322-5CC36156D24A}" type="datetimeFigureOut">
              <a:rPr lang="en-US" smtClean="0"/>
              <a:t>4/1/2024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102C5A-7447-4419-A993-FFD08AAB383E}" type="slidenum">
              <a:rPr lang="en-US" smtClean="0"/>
              <a:t>‹#›</a:t>
            </a:fld>
            <a:endParaRPr lang="en-US"/>
          </a:p>
        </p:txBody>
      </p:sp>
    </p:spTree>
    <p:extLst>
      <p:ext uri="{BB962C8B-B14F-4D97-AF65-F5344CB8AC3E}">
        <p14:creationId xmlns:p14="http://schemas.microsoft.com/office/powerpoint/2010/main" val="3239691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27CEC-BD9D-47AD-8322-5CC36156D24A}"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02C5A-7447-4419-A993-FFD08AAB383E}" type="slidenum">
              <a:rPr lang="en-US" smtClean="0"/>
              <a:t>‹#›</a:t>
            </a:fld>
            <a:endParaRPr lang="en-US"/>
          </a:p>
        </p:txBody>
      </p:sp>
    </p:spTree>
    <p:extLst>
      <p:ext uri="{BB962C8B-B14F-4D97-AF65-F5344CB8AC3E}">
        <p14:creationId xmlns:p14="http://schemas.microsoft.com/office/powerpoint/2010/main" val="394522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27CEC-BD9D-47AD-8322-5CC36156D24A}"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02C5A-7447-4419-A993-FFD08AAB383E}" type="slidenum">
              <a:rPr lang="en-US" smtClean="0"/>
              <a:t>‹#›</a:t>
            </a:fld>
            <a:endParaRPr lang="en-US"/>
          </a:p>
        </p:txBody>
      </p:sp>
    </p:spTree>
    <p:extLst>
      <p:ext uri="{BB962C8B-B14F-4D97-AF65-F5344CB8AC3E}">
        <p14:creationId xmlns:p14="http://schemas.microsoft.com/office/powerpoint/2010/main" val="389662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27CEC-BD9D-47AD-8322-5CC36156D24A}" type="datetimeFigureOut">
              <a:rPr lang="en-US" smtClean="0"/>
              <a:t>4/1/2024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102C5A-7447-4419-A993-FFD08AAB383E}" type="slidenum">
              <a:rPr lang="en-US" smtClean="0"/>
              <a:t>‹#›</a:t>
            </a:fld>
            <a:endParaRPr lang="en-US"/>
          </a:p>
        </p:txBody>
      </p:sp>
    </p:spTree>
    <p:extLst>
      <p:ext uri="{BB962C8B-B14F-4D97-AF65-F5344CB8AC3E}">
        <p14:creationId xmlns:p14="http://schemas.microsoft.com/office/powerpoint/2010/main" val="1660805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6.png"/><Relationship Id="rId10" Type="http://schemas.microsoft.com/office/2007/relationships/hdphoto" Target="../media/hdphoto1.wdp"/><Relationship Id="rId4" Type="http://schemas.openxmlformats.org/officeDocument/2006/relationships/image" Target="../media/image1.pn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help.snapchat.com/hc/en-us/articles/7047492972564-Download-A-Parent-s-Guide-to-Snapchat-" TargetMode="External"/><Relationship Id="rId5" Type="http://schemas.openxmlformats.org/officeDocument/2006/relationships/hyperlink" Target="https://help.snapchat.com/hc/en-us/articles/8117064956948" TargetMode="External"/><Relationship Id="rId4" Type="http://schemas.openxmlformats.org/officeDocument/2006/relationships/hyperlink" Target="https://help.snapchat.com/hc/en-us/articles/7121384944788-What-is-Family-Center-"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1.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3.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hyperlink" Target="https://support.tiktok.com/en/account-and-privacy/account-information/screen-time" TargetMode="Externa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hyperlink" Target="https://support.tiktok.com/en/using-tiktok/exploring-videos/stem-feed" TargetMode="External"/><Relationship Id="rId5" Type="http://schemas.openxmlformats.org/officeDocument/2006/relationships/hyperlink" Target="https://support.tiktok.com/en/using-tiktok/messaging-and-notifications/notifications" TargetMode="Externa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hyperlink" Target="https://support.tiktok.com/en/account-and-privacy/account-privacy-settings/suggested-accounts" TargetMode="External"/><Relationship Id="rId5" Type="http://schemas.openxmlformats.org/officeDocument/2006/relationships/hyperlink" Target="https://support.tiktok.com/en/account-and-privacy/account-privacy-settings/making-your-account-public-or-private" TargetMode="Externa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8" Type="http://schemas.openxmlformats.org/officeDocument/2006/relationships/hyperlink" Target="https://support.tiktok.com/en/safety-hc/account-and-user-safety/user-safety" TargetMode="External"/><Relationship Id="rId3" Type="http://schemas.openxmlformats.org/officeDocument/2006/relationships/image" Target="../media/image1.png"/><Relationship Id="rId7" Type="http://schemas.openxmlformats.org/officeDocument/2006/relationships/hyperlink" Target="https://support.apple.com/en-us/HT201304"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hyperlink" Target="https://families.google.com/familylink/" TargetMode="External"/><Relationship Id="rId5" Type="http://schemas.openxmlformats.org/officeDocument/2006/relationships/hyperlink" Target="https://support.tiktok.com/en/account-and-privacy/account-privacy-settings/direct-message" TargetMode="Externa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jpe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5.jpe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5.jpe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5.jpe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5.jpe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45.jpe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2.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hyperlink" Target="https://familycenter.instagram.com/dashboard/?entrypoint=fcsite" TargetMode="External"/><Relationship Id="rId5" Type="http://schemas.openxmlformats.org/officeDocument/2006/relationships/hyperlink" Target="https://help.instagram.com/472274307935829?ref=supip" TargetMode="External"/><Relationship Id="rId4" Type="http://schemas.openxmlformats.org/officeDocument/2006/relationships/image" Target="../media/image45.jpeg"/></Relationships>
</file>

<file path=ppt/slides/_rels/slide4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png"/><Relationship Id="rId7" Type="http://schemas.openxmlformats.org/officeDocument/2006/relationships/image" Target="../media/image53.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hyperlink" Target="https://about.instagram.com/community/parents" TargetMode="External"/><Relationship Id="rId5" Type="http://schemas.openxmlformats.org/officeDocument/2006/relationships/hyperlink" Target="https://help.instagram.com/472274307935829?ref=supip" TargetMode="External"/><Relationship Id="rId10" Type="http://schemas.openxmlformats.org/officeDocument/2006/relationships/image" Target="../media/image56.png"/><Relationship Id="rId4" Type="http://schemas.openxmlformats.org/officeDocument/2006/relationships/image" Target="../media/image45.jpeg"/><Relationship Id="rId9" Type="http://schemas.openxmlformats.org/officeDocument/2006/relationships/image" Target="../media/image55.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45.jpe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60.png"/><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60.png"/><Relationship Id="rId4" Type="http://schemas.openxmlformats.org/officeDocument/2006/relationships/image" Target="../media/image61.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2.jpg"/><Relationship Id="rId4" Type="http://schemas.openxmlformats.org/officeDocument/2006/relationships/image" Target="../media/image60.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62.jpg"/><Relationship Id="rId4" Type="http://schemas.openxmlformats.org/officeDocument/2006/relationships/image" Target="../media/image60.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0.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64.png"/><Relationship Id="rId4" Type="http://schemas.openxmlformats.org/officeDocument/2006/relationships/image" Target="../media/image60.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0.png"/></Relationships>
</file>

<file path=ppt/slides/_rels/slide56.xml.rels><?xml version="1.0" encoding="UTF-8" standalone="yes"?>
<Relationships xmlns="http://schemas.openxmlformats.org/package/2006/relationships"><Relationship Id="rId8" Type="http://schemas.openxmlformats.org/officeDocument/2006/relationships/hyperlink" Target="https://support.google.com/families/answer/9055704?sjid=14712251275488629224-NA" TargetMode="External"/><Relationship Id="rId3" Type="http://schemas.openxmlformats.org/officeDocument/2006/relationships/image" Target="../media/image1.png"/><Relationship Id="rId7" Type="http://schemas.openxmlformats.org/officeDocument/2006/relationships/hyperlink" Target="https://families.youtube.com/" TargetMode="External"/><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hyperlink" Target="https://support.google.com/youtubekids/answer/7554914#zippy=%2Cfirst-time-using-youtube-kids" TargetMode="External"/><Relationship Id="rId5" Type="http://schemas.openxmlformats.org/officeDocument/2006/relationships/hyperlink" Target="https://support.google.com/families/answer/10495678?hl=en#zippy=%2Chow-youtube-kids-works%2Cwith-the-family-link-app%2Chow-youtube-supervised-experiences-work%2Cwho-is-eligible-for-a-supervised-experience-on-youtube" TargetMode="External"/><Relationship Id="rId4" Type="http://schemas.openxmlformats.org/officeDocument/2006/relationships/hyperlink" Target="https://support.google.com/families/answer/10495678?hl=en#zippy=%2Chow-youtube-kids-works"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hyperlink" Target="https://support.apple.com/en-us/HT201304"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hyperlink" Target="https://support.apple.com/en-us/HT201088"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hyperlink" Target="https://support.google.com/chromebook/answer/177889" TargetMode="External"/><Relationship Id="rId5" Type="http://schemas.openxmlformats.org/officeDocument/2006/relationships/hyperlink" Target="https://support.google.com/android/answer/7680439" TargetMode="External"/><Relationship Id="rId4" Type="http://schemas.openxmlformats.org/officeDocument/2006/relationships/hyperlink" Target="https://support.google.com/families/answer/7101025?hl=en#zippy=%2Csupervise-your-childs-device"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support.google.com/families/answer/9116646" TargetMode="External"/><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hyperlink" Target="http://support.google.com/families/answer/9055704" TargetMode="External"/><Relationship Id="rId5" Type="http://schemas.openxmlformats.org/officeDocument/2006/relationships/hyperlink" Target="https://support.google.com/families/answer/7103338" TargetMode="External"/><Relationship Id="rId4" Type="http://schemas.openxmlformats.org/officeDocument/2006/relationships/hyperlink" Target="https://support.google.com/families/answer/7101025?hl=en#zippy=%2Csupervise-your-childs-device" TargetMode="External"/></Relationships>
</file>

<file path=ppt/slides/_rels/slide62.xml.rels><?xml version="1.0" encoding="UTF-8" standalone="yes"?>
<Relationships xmlns="http://schemas.openxmlformats.org/package/2006/relationships"><Relationship Id="rId8" Type="http://schemas.openxmlformats.org/officeDocument/2006/relationships/hyperlink" Target="https://support.google.com/families/answer/7103340" TargetMode="External"/><Relationship Id="rId3" Type="http://schemas.openxmlformats.org/officeDocument/2006/relationships/image" Target="../media/image1.png"/><Relationship Id="rId7" Type="http://schemas.openxmlformats.org/officeDocument/2006/relationships/hyperlink" Target="https://support.google.com/families/answer/7103028" TargetMode="External"/><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hyperlink" Target="https://support.google.com/families/answer/7103262" TargetMode="External"/><Relationship Id="rId5" Type="http://schemas.openxmlformats.org/officeDocument/2006/relationships/hyperlink" Target="https://families.google.com/familylink/device-compatibility/##setup" TargetMode="External"/><Relationship Id="rId10" Type="http://schemas.openxmlformats.org/officeDocument/2006/relationships/hyperlink" Target="https://support.google.com/families/answer/1075738" TargetMode="External"/><Relationship Id="rId4" Type="http://schemas.openxmlformats.org/officeDocument/2006/relationships/hyperlink" Target="https://support.google.com/families/answer/7101025?hl=en#zippy=%2Csupervise-your-childs-device" TargetMode="External"/><Relationship Id="rId9" Type="http://schemas.openxmlformats.org/officeDocument/2006/relationships/hyperlink" Target="https://support.google.com/families/answer/7103413"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g.co/YourFamily" TargetMode="External"/><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hyperlink" Target="https://www.chromium.org/chromium-os/chrome-os-systems-supporting-android-apps" TargetMode="External"/><Relationship Id="rId5" Type="http://schemas.openxmlformats.org/officeDocument/2006/relationships/hyperlink" Target="https://accounts.google.com/signup" TargetMode="External"/><Relationship Id="rId4" Type="http://schemas.openxmlformats.org/officeDocument/2006/relationships/hyperlink" Target="https://support.google.com/families/answer/7101025?hl=en#zippy=%2Csupervise-your-childs-device"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68.jpe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hyperlink" Target="http://www.netsmartz.org/contactus"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69.png"/></Relationships>
</file>

<file path=ppt/slides/_rels/slide6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image" Target="../media/image73.png"/><Relationship Id="rId4" Type="http://schemas.openxmlformats.org/officeDocument/2006/relationships/image" Target="../media/image7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16" y="76200"/>
            <a:ext cx="9234055" cy="5194155"/>
          </a:xfrm>
          <a:prstGeom prst="rect">
            <a:avLst/>
          </a:prstGeom>
        </p:spPr>
      </p:pic>
      <p:sp>
        <p:nvSpPr>
          <p:cNvPr id="9" name="TextBox 8"/>
          <p:cNvSpPr txBox="1"/>
          <p:nvPr/>
        </p:nvSpPr>
        <p:spPr>
          <a:xfrm>
            <a:off x="529969" y="5565338"/>
            <a:ext cx="8107684" cy="1292662"/>
          </a:xfrm>
          <a:prstGeom prst="rect">
            <a:avLst/>
          </a:prstGeom>
          <a:noFill/>
        </p:spPr>
        <p:txBody>
          <a:bodyPr wrap="square" rtlCol="0">
            <a:spAutoFit/>
          </a:bodyPr>
          <a:lstStyle/>
          <a:p>
            <a:pPr algn="ctr"/>
            <a:r>
              <a:rPr lang="en-US" sz="3000" dirty="0"/>
              <a:t>Amy Luckiewicz, DFC Project Director</a:t>
            </a:r>
            <a:br>
              <a:rPr lang="en-US" sz="3000" dirty="0"/>
            </a:br>
            <a:r>
              <a:rPr lang="en-US" sz="3000" dirty="0"/>
              <a:t>Det. Paul </a:t>
            </a:r>
            <a:r>
              <a:rPr lang="en-US" sz="3000" dirty="0" err="1"/>
              <a:t>Lucci</a:t>
            </a:r>
            <a:r>
              <a:rPr lang="en-US" sz="3000" dirty="0"/>
              <a:t>, North Reading Police</a:t>
            </a:r>
          </a:p>
          <a:p>
            <a:endParaRPr lang="en-US" dirty="0"/>
          </a:p>
        </p:txBody>
      </p:sp>
      <p:sp>
        <p:nvSpPr>
          <p:cNvPr id="10" name="TextBox 9"/>
          <p:cNvSpPr txBox="1"/>
          <p:nvPr/>
        </p:nvSpPr>
        <p:spPr>
          <a:xfrm>
            <a:off x="259772" y="3733800"/>
            <a:ext cx="8534400" cy="707886"/>
          </a:xfrm>
          <a:prstGeom prst="rect">
            <a:avLst/>
          </a:prstGeom>
          <a:noFill/>
        </p:spPr>
        <p:txBody>
          <a:bodyPr wrap="square" rtlCol="0">
            <a:spAutoFit/>
          </a:bodyPr>
          <a:lstStyle/>
          <a:p>
            <a:pPr algn="ctr"/>
            <a:r>
              <a:rPr lang="en-US" sz="4000" dirty="0"/>
              <a:t>Social Media and Digital Boundaries</a:t>
            </a:r>
          </a:p>
        </p:txBody>
      </p:sp>
    </p:spTree>
    <p:extLst>
      <p:ext uri="{BB962C8B-B14F-4D97-AF65-F5344CB8AC3E}">
        <p14:creationId xmlns:p14="http://schemas.microsoft.com/office/powerpoint/2010/main" val="2218413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0" y="6184230"/>
            <a:ext cx="9157855" cy="546350"/>
          </a:xfrm>
          <a:prstGeom prst="rect">
            <a:avLst/>
          </a:prstGeom>
        </p:spPr>
      </p:pic>
      <p:sp>
        <p:nvSpPr>
          <p:cNvPr id="7" name="TextBox 6"/>
          <p:cNvSpPr txBox="1"/>
          <p:nvPr/>
        </p:nvSpPr>
        <p:spPr>
          <a:xfrm>
            <a:off x="146202" y="16972"/>
            <a:ext cx="7696200" cy="1323439"/>
          </a:xfrm>
          <a:prstGeom prst="rect">
            <a:avLst/>
          </a:prstGeom>
          <a:noFill/>
        </p:spPr>
        <p:txBody>
          <a:bodyPr wrap="square" rtlCol="0">
            <a:spAutoFit/>
          </a:bodyPr>
          <a:lstStyle/>
          <a:p>
            <a:r>
              <a:rPr lang="en-US" sz="4000" b="1" dirty="0" smtClean="0">
                <a:solidFill>
                  <a:srgbClr val="0070C0"/>
                </a:solidFill>
              </a:rPr>
              <a:t>Snapchat: </a:t>
            </a:r>
            <a:r>
              <a:rPr lang="en-US" sz="4000" dirty="0" smtClean="0">
                <a:solidFill>
                  <a:srgbClr val="0070C0"/>
                </a:solidFill>
              </a:rPr>
              <a:t>Suggested Settings</a:t>
            </a:r>
            <a:endParaRPr lang="en-US" sz="4000" dirty="0">
              <a:solidFill>
                <a:srgbClr val="0070C0"/>
              </a:solidFill>
            </a:endParaRPr>
          </a:p>
          <a:p>
            <a:endParaRPr lang="en-US" sz="4000" dirty="0">
              <a:solidFill>
                <a:srgbClr val="0070C0"/>
              </a:solidFill>
            </a:endParaRPr>
          </a:p>
        </p:txBody>
      </p:sp>
      <p:pic>
        <p:nvPicPr>
          <p:cNvPr id="2050" name="Picture 2" descr="Snapchat to Pay Music Artists Up to $100,000 per Month for Songs - Variety">
            <a:extLst>
              <a:ext uri="{FF2B5EF4-FFF2-40B4-BE49-F238E27FC236}">
                <a16:creationId xmlns:a16="http://schemas.microsoft.com/office/drawing/2014/main" xmlns="" id="{51D1EE1A-80E1-59ED-86B6-405EE61A8E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0724" y="193564"/>
            <a:ext cx="873792" cy="4922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raphical user interface, text, application&#10;&#10;Description automatically generated">
            <a:extLst>
              <a:ext uri="{FF2B5EF4-FFF2-40B4-BE49-F238E27FC236}">
                <a16:creationId xmlns:a16="http://schemas.microsoft.com/office/drawing/2014/main" xmlns="" id="{1531D835-C564-A603-DB1F-40116ED9A4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117" y="1197041"/>
            <a:ext cx="2685728" cy="4774627"/>
          </a:xfrm>
          <a:prstGeom prst="rect">
            <a:avLst/>
          </a:prstGeom>
          <a:ln>
            <a:solidFill>
              <a:schemeClr val="tx1"/>
            </a:solidFill>
          </a:ln>
        </p:spPr>
      </p:pic>
      <p:pic>
        <p:nvPicPr>
          <p:cNvPr id="8" name="Picture 7" descr="Graphical user interface, application, Teams&#10;&#10;Description automatically generated">
            <a:extLst>
              <a:ext uri="{FF2B5EF4-FFF2-40B4-BE49-F238E27FC236}">
                <a16:creationId xmlns:a16="http://schemas.microsoft.com/office/drawing/2014/main" xmlns="" id="{5F0CD23C-1E0F-0222-8D9D-9FCD1F6C4D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81621" y="1094868"/>
            <a:ext cx="2743200" cy="4876800"/>
          </a:xfrm>
          <a:prstGeom prst="rect">
            <a:avLst/>
          </a:prstGeom>
          <a:ln>
            <a:solidFill>
              <a:schemeClr val="tx1"/>
            </a:solidFill>
          </a:ln>
        </p:spPr>
      </p:pic>
      <p:sp>
        <p:nvSpPr>
          <p:cNvPr id="9" name="TextBox 8">
            <a:extLst>
              <a:ext uri="{FF2B5EF4-FFF2-40B4-BE49-F238E27FC236}">
                <a16:creationId xmlns:a16="http://schemas.microsoft.com/office/drawing/2014/main" xmlns="" id="{85737B97-783E-D1EF-C4C5-F194550F62AB}"/>
              </a:ext>
            </a:extLst>
          </p:cNvPr>
          <p:cNvSpPr txBox="1"/>
          <p:nvPr/>
        </p:nvSpPr>
        <p:spPr>
          <a:xfrm>
            <a:off x="6508902" y="1096937"/>
            <a:ext cx="2667000" cy="369332"/>
          </a:xfrm>
          <a:prstGeom prst="rect">
            <a:avLst/>
          </a:prstGeom>
          <a:noFill/>
        </p:spPr>
        <p:txBody>
          <a:bodyPr wrap="square" rtlCol="0">
            <a:spAutoFit/>
          </a:bodyPr>
          <a:lstStyle/>
          <a:p>
            <a:r>
              <a:rPr lang="en-US" dirty="0"/>
              <a:t>view friends </a:t>
            </a:r>
          </a:p>
        </p:txBody>
      </p:sp>
      <p:cxnSp>
        <p:nvCxnSpPr>
          <p:cNvPr id="13" name="Straight Arrow Connector 12">
            <a:extLst>
              <a:ext uri="{FF2B5EF4-FFF2-40B4-BE49-F238E27FC236}">
                <a16:creationId xmlns:a16="http://schemas.microsoft.com/office/drawing/2014/main" xmlns="" id="{AF3F793D-367D-8015-2DBD-99DFFD7BCA62}"/>
              </a:ext>
            </a:extLst>
          </p:cNvPr>
          <p:cNvCxnSpPr>
            <a:cxnSpLocks/>
          </p:cNvCxnSpPr>
          <p:nvPr/>
        </p:nvCxnSpPr>
        <p:spPr>
          <a:xfrm flipH="1">
            <a:off x="5675867" y="1325325"/>
            <a:ext cx="869266" cy="4278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 name="Straight Arrow Connector 1">
            <a:extLst>
              <a:ext uri="{FF2B5EF4-FFF2-40B4-BE49-F238E27FC236}">
                <a16:creationId xmlns:a16="http://schemas.microsoft.com/office/drawing/2014/main" xmlns="" id="{A435EA4B-DB11-D12D-D406-1E353C1648AB}"/>
              </a:ext>
            </a:extLst>
          </p:cNvPr>
          <p:cNvCxnSpPr>
            <a:cxnSpLocks/>
          </p:cNvCxnSpPr>
          <p:nvPr/>
        </p:nvCxnSpPr>
        <p:spPr>
          <a:xfrm flipH="1">
            <a:off x="5792352" y="1665884"/>
            <a:ext cx="845242" cy="3196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B5F4A06A-A415-EB36-AE7A-D0444369EF07}"/>
              </a:ext>
            </a:extLst>
          </p:cNvPr>
          <p:cNvCxnSpPr>
            <a:cxnSpLocks/>
          </p:cNvCxnSpPr>
          <p:nvPr/>
        </p:nvCxnSpPr>
        <p:spPr>
          <a:xfrm flipH="1">
            <a:off x="5250270" y="2293458"/>
            <a:ext cx="735560" cy="118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88ACE72D-FEDB-A786-7B50-6D4B22AB1234}"/>
              </a:ext>
            </a:extLst>
          </p:cNvPr>
          <p:cNvCxnSpPr>
            <a:cxnSpLocks/>
          </p:cNvCxnSpPr>
          <p:nvPr/>
        </p:nvCxnSpPr>
        <p:spPr>
          <a:xfrm flipH="1" flipV="1">
            <a:off x="4676177" y="2508021"/>
            <a:ext cx="1334500" cy="6790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BACA2B18-FBB8-4E5C-6E2C-8C0B66D9D560}"/>
              </a:ext>
            </a:extLst>
          </p:cNvPr>
          <p:cNvSpPr txBox="1"/>
          <p:nvPr/>
        </p:nvSpPr>
        <p:spPr>
          <a:xfrm>
            <a:off x="859066" y="3157415"/>
            <a:ext cx="2353500" cy="646331"/>
          </a:xfrm>
          <a:prstGeom prst="rect">
            <a:avLst/>
          </a:prstGeom>
          <a:noFill/>
        </p:spPr>
        <p:txBody>
          <a:bodyPr wrap="square">
            <a:spAutoFit/>
          </a:bodyPr>
          <a:lstStyle/>
          <a:p>
            <a:r>
              <a:rPr lang="en-US" dirty="0"/>
              <a:t>top of settings</a:t>
            </a:r>
          </a:p>
          <a:p>
            <a:r>
              <a:rPr lang="en-US" dirty="0"/>
              <a:t>(scroll down)</a:t>
            </a:r>
          </a:p>
        </p:txBody>
      </p:sp>
      <p:sp>
        <p:nvSpPr>
          <p:cNvPr id="22" name="TextBox 21">
            <a:extLst>
              <a:ext uri="{FF2B5EF4-FFF2-40B4-BE49-F238E27FC236}">
                <a16:creationId xmlns:a16="http://schemas.microsoft.com/office/drawing/2014/main" xmlns="" id="{BACA2B18-FBB8-4E5C-6E2C-8C0B66D9D560}"/>
              </a:ext>
            </a:extLst>
          </p:cNvPr>
          <p:cNvSpPr txBox="1"/>
          <p:nvPr/>
        </p:nvSpPr>
        <p:spPr>
          <a:xfrm>
            <a:off x="3843032" y="3157415"/>
            <a:ext cx="2353500" cy="646331"/>
          </a:xfrm>
          <a:prstGeom prst="rect">
            <a:avLst/>
          </a:prstGeom>
          <a:noFill/>
        </p:spPr>
        <p:txBody>
          <a:bodyPr wrap="square">
            <a:spAutoFit/>
          </a:bodyPr>
          <a:lstStyle/>
          <a:p>
            <a:r>
              <a:rPr lang="en-US" dirty="0"/>
              <a:t>midway settings</a:t>
            </a:r>
            <a:br>
              <a:rPr lang="en-US" dirty="0"/>
            </a:br>
            <a:r>
              <a:rPr lang="en-US" dirty="0"/>
              <a:t>(scroll down)</a:t>
            </a:r>
          </a:p>
        </p:txBody>
      </p:sp>
      <p:sp>
        <p:nvSpPr>
          <p:cNvPr id="23" name="TextBox 22">
            <a:extLst>
              <a:ext uri="{FF2B5EF4-FFF2-40B4-BE49-F238E27FC236}">
                <a16:creationId xmlns:a16="http://schemas.microsoft.com/office/drawing/2014/main" xmlns="" id="{85737B97-783E-D1EF-C4C5-F194550F62AB}"/>
              </a:ext>
            </a:extLst>
          </p:cNvPr>
          <p:cNvSpPr txBox="1"/>
          <p:nvPr/>
        </p:nvSpPr>
        <p:spPr>
          <a:xfrm>
            <a:off x="5954932" y="2925249"/>
            <a:ext cx="2667000" cy="646331"/>
          </a:xfrm>
          <a:prstGeom prst="rect">
            <a:avLst/>
          </a:prstGeom>
          <a:noFill/>
        </p:spPr>
        <p:txBody>
          <a:bodyPr wrap="square" rtlCol="0">
            <a:spAutoFit/>
          </a:bodyPr>
          <a:lstStyle/>
          <a:p>
            <a:r>
              <a:rPr lang="en-US" dirty="0"/>
              <a:t>Click to view Snap Map settings</a:t>
            </a:r>
          </a:p>
        </p:txBody>
      </p:sp>
      <p:sp>
        <p:nvSpPr>
          <p:cNvPr id="24" name="TextBox 23">
            <a:extLst>
              <a:ext uri="{FF2B5EF4-FFF2-40B4-BE49-F238E27FC236}">
                <a16:creationId xmlns:a16="http://schemas.microsoft.com/office/drawing/2014/main" xmlns="" id="{85737B97-783E-D1EF-C4C5-F194550F62AB}"/>
              </a:ext>
            </a:extLst>
          </p:cNvPr>
          <p:cNvSpPr txBox="1"/>
          <p:nvPr/>
        </p:nvSpPr>
        <p:spPr>
          <a:xfrm>
            <a:off x="6612310" y="1456388"/>
            <a:ext cx="2667000" cy="369332"/>
          </a:xfrm>
          <a:prstGeom prst="rect">
            <a:avLst/>
          </a:prstGeom>
          <a:noFill/>
        </p:spPr>
        <p:txBody>
          <a:bodyPr wrap="square" rtlCol="0">
            <a:spAutoFit/>
          </a:bodyPr>
          <a:lstStyle/>
          <a:p>
            <a:r>
              <a:rPr lang="en-US" dirty="0">
                <a:solidFill>
                  <a:srgbClr val="00B050"/>
                </a:solidFill>
              </a:rPr>
              <a:t>set to friends only</a:t>
            </a:r>
          </a:p>
        </p:txBody>
      </p:sp>
      <p:sp>
        <p:nvSpPr>
          <p:cNvPr id="27" name="TextBox 26">
            <a:extLst>
              <a:ext uri="{FF2B5EF4-FFF2-40B4-BE49-F238E27FC236}">
                <a16:creationId xmlns:a16="http://schemas.microsoft.com/office/drawing/2014/main" xmlns="" id="{85737B97-783E-D1EF-C4C5-F194550F62AB}"/>
              </a:ext>
            </a:extLst>
          </p:cNvPr>
          <p:cNvSpPr txBox="1"/>
          <p:nvPr/>
        </p:nvSpPr>
        <p:spPr>
          <a:xfrm>
            <a:off x="6010677" y="1990602"/>
            <a:ext cx="2667000" cy="646331"/>
          </a:xfrm>
          <a:prstGeom prst="rect">
            <a:avLst/>
          </a:prstGeom>
          <a:noFill/>
        </p:spPr>
        <p:txBody>
          <a:bodyPr wrap="square" rtlCol="0">
            <a:spAutoFit/>
          </a:bodyPr>
          <a:lstStyle/>
          <a:p>
            <a:r>
              <a:rPr lang="en-US" dirty="0">
                <a:solidFill>
                  <a:srgbClr val="FF0000"/>
                </a:solidFill>
              </a:rPr>
              <a:t>Click and select show me in quick add toggle OFF</a:t>
            </a:r>
          </a:p>
        </p:txBody>
      </p:sp>
    </p:spTree>
    <p:extLst>
      <p:ext uri="{BB962C8B-B14F-4D97-AF65-F5344CB8AC3E}">
        <p14:creationId xmlns:p14="http://schemas.microsoft.com/office/powerpoint/2010/main" val="2452755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0" y="6184230"/>
            <a:ext cx="9157855" cy="546350"/>
          </a:xfrm>
          <a:prstGeom prst="rect">
            <a:avLst/>
          </a:prstGeom>
        </p:spPr>
      </p:pic>
      <p:sp>
        <p:nvSpPr>
          <p:cNvPr id="7" name="TextBox 6"/>
          <p:cNvSpPr txBox="1"/>
          <p:nvPr/>
        </p:nvSpPr>
        <p:spPr>
          <a:xfrm>
            <a:off x="381000" y="76200"/>
            <a:ext cx="8437896" cy="707886"/>
          </a:xfrm>
          <a:prstGeom prst="rect">
            <a:avLst/>
          </a:prstGeom>
          <a:noFill/>
        </p:spPr>
        <p:txBody>
          <a:bodyPr wrap="square" rtlCol="0">
            <a:spAutoFit/>
          </a:bodyPr>
          <a:lstStyle/>
          <a:p>
            <a:r>
              <a:rPr lang="en-US" sz="4000" b="1" dirty="0" smtClean="0">
                <a:solidFill>
                  <a:srgbClr val="0070C0"/>
                </a:solidFill>
              </a:rPr>
              <a:t>Snapchat: </a:t>
            </a:r>
            <a:r>
              <a:rPr lang="en-US" sz="3500" dirty="0" smtClean="0">
                <a:solidFill>
                  <a:srgbClr val="0070C0"/>
                </a:solidFill>
              </a:rPr>
              <a:t>Suggested Location Settings</a:t>
            </a:r>
            <a:endParaRPr lang="en-US" sz="3500" dirty="0">
              <a:solidFill>
                <a:srgbClr val="0070C0"/>
              </a:solidFill>
            </a:endParaRPr>
          </a:p>
        </p:txBody>
      </p:sp>
      <p:pic>
        <p:nvPicPr>
          <p:cNvPr id="2050" name="Picture 2" descr="Snapchat to Pay Music Artists Up to $100,000 per Month for Songs - Variety">
            <a:extLst>
              <a:ext uri="{FF2B5EF4-FFF2-40B4-BE49-F238E27FC236}">
                <a16:creationId xmlns:a16="http://schemas.microsoft.com/office/drawing/2014/main" xmlns="" id="{51D1EE1A-80E1-59ED-86B6-405EE61A8E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7754" y="184025"/>
            <a:ext cx="873792" cy="4922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Graphical user interface, application, Teams&#10;&#10;Description automatically generated">
            <a:extLst>
              <a:ext uri="{FF2B5EF4-FFF2-40B4-BE49-F238E27FC236}">
                <a16:creationId xmlns:a16="http://schemas.microsoft.com/office/drawing/2014/main" xmlns="" id="{5F0CD23C-1E0F-0222-8D9D-9FCD1F6C4D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 y="919950"/>
            <a:ext cx="2743200" cy="4876800"/>
          </a:xfrm>
          <a:prstGeom prst="rect">
            <a:avLst/>
          </a:prstGeom>
          <a:ln>
            <a:solidFill>
              <a:schemeClr val="tx1"/>
            </a:solidFill>
          </a:ln>
        </p:spPr>
      </p:pic>
      <p:pic>
        <p:nvPicPr>
          <p:cNvPr id="14" name="Picture 13" descr="Graphical user interface, text, application, email&#10;&#10;Description automatically generated">
            <a:extLst>
              <a:ext uri="{FF2B5EF4-FFF2-40B4-BE49-F238E27FC236}">
                <a16:creationId xmlns:a16="http://schemas.microsoft.com/office/drawing/2014/main" xmlns="" id="{E95E82B2-CDEF-79E5-923C-AFDFEE8738F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60541"/>
          <a:stretch/>
        </p:blipFill>
        <p:spPr>
          <a:xfrm>
            <a:off x="5178801" y="2157841"/>
            <a:ext cx="3852725" cy="2702656"/>
          </a:xfrm>
          <a:prstGeom prst="rect">
            <a:avLst/>
          </a:prstGeom>
          <a:ln>
            <a:solidFill>
              <a:schemeClr val="tx1"/>
            </a:solidFill>
          </a:ln>
        </p:spPr>
      </p:pic>
      <p:cxnSp>
        <p:nvCxnSpPr>
          <p:cNvPr id="15" name="Straight Arrow Connector 14">
            <a:extLst>
              <a:ext uri="{FF2B5EF4-FFF2-40B4-BE49-F238E27FC236}">
                <a16:creationId xmlns:a16="http://schemas.microsoft.com/office/drawing/2014/main" xmlns="" id="{88ACE72D-FEDB-A786-7B50-6D4B22AB1234}"/>
              </a:ext>
            </a:extLst>
          </p:cNvPr>
          <p:cNvCxnSpPr>
            <a:cxnSpLocks/>
          </p:cNvCxnSpPr>
          <p:nvPr/>
        </p:nvCxnSpPr>
        <p:spPr>
          <a:xfrm flipH="1">
            <a:off x="1752600" y="1489891"/>
            <a:ext cx="2123882" cy="8369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BACA2B18-FBB8-4E5C-6E2C-8C0B66D9D560}"/>
              </a:ext>
            </a:extLst>
          </p:cNvPr>
          <p:cNvSpPr txBox="1"/>
          <p:nvPr/>
        </p:nvSpPr>
        <p:spPr>
          <a:xfrm>
            <a:off x="1371600" y="3467924"/>
            <a:ext cx="2353500" cy="646331"/>
          </a:xfrm>
          <a:prstGeom prst="rect">
            <a:avLst/>
          </a:prstGeom>
          <a:noFill/>
        </p:spPr>
        <p:txBody>
          <a:bodyPr wrap="square">
            <a:spAutoFit/>
          </a:bodyPr>
          <a:lstStyle/>
          <a:p>
            <a:r>
              <a:rPr lang="en-US" dirty="0"/>
              <a:t>midway settings</a:t>
            </a:r>
            <a:br>
              <a:rPr lang="en-US" dirty="0"/>
            </a:br>
            <a:r>
              <a:rPr lang="en-US" dirty="0"/>
              <a:t>(scroll down)</a:t>
            </a:r>
          </a:p>
        </p:txBody>
      </p:sp>
      <p:sp>
        <p:nvSpPr>
          <p:cNvPr id="26" name="TextBox 25">
            <a:extLst>
              <a:ext uri="{FF2B5EF4-FFF2-40B4-BE49-F238E27FC236}">
                <a16:creationId xmlns:a16="http://schemas.microsoft.com/office/drawing/2014/main" xmlns="" id="{85737B97-783E-D1EF-C4C5-F194550F62AB}"/>
              </a:ext>
            </a:extLst>
          </p:cNvPr>
          <p:cNvSpPr txBox="1"/>
          <p:nvPr/>
        </p:nvSpPr>
        <p:spPr>
          <a:xfrm>
            <a:off x="3883401" y="1166725"/>
            <a:ext cx="2667000" cy="646331"/>
          </a:xfrm>
          <a:prstGeom prst="rect">
            <a:avLst/>
          </a:prstGeom>
          <a:noFill/>
        </p:spPr>
        <p:txBody>
          <a:bodyPr wrap="square" rtlCol="0">
            <a:spAutoFit/>
          </a:bodyPr>
          <a:lstStyle/>
          <a:p>
            <a:r>
              <a:rPr lang="en-US" dirty="0"/>
              <a:t>Click to view Snap Map settings</a:t>
            </a:r>
          </a:p>
        </p:txBody>
      </p:sp>
      <p:sp>
        <p:nvSpPr>
          <p:cNvPr id="11" name="Right Arrow 10"/>
          <p:cNvSpPr/>
          <p:nvPr/>
        </p:nvSpPr>
        <p:spPr>
          <a:xfrm>
            <a:off x="2823981" y="1986900"/>
            <a:ext cx="2443259" cy="68467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xmlns="" id="{85737B97-783E-D1EF-C4C5-F194550F62AB}"/>
              </a:ext>
            </a:extLst>
          </p:cNvPr>
          <p:cNvSpPr txBox="1"/>
          <p:nvPr/>
        </p:nvSpPr>
        <p:spPr>
          <a:xfrm>
            <a:off x="3048000" y="2153603"/>
            <a:ext cx="2667000" cy="323165"/>
          </a:xfrm>
          <a:prstGeom prst="rect">
            <a:avLst/>
          </a:prstGeom>
          <a:noFill/>
        </p:spPr>
        <p:txBody>
          <a:bodyPr wrap="square" rtlCol="0">
            <a:spAutoFit/>
          </a:bodyPr>
          <a:lstStyle/>
          <a:p>
            <a:r>
              <a:rPr lang="en-US" sz="1500" dirty="0"/>
              <a:t>This opens another box</a:t>
            </a:r>
          </a:p>
        </p:txBody>
      </p:sp>
      <p:sp>
        <p:nvSpPr>
          <p:cNvPr id="29" name="TextBox 28">
            <a:extLst>
              <a:ext uri="{FF2B5EF4-FFF2-40B4-BE49-F238E27FC236}">
                <a16:creationId xmlns:a16="http://schemas.microsoft.com/office/drawing/2014/main" xmlns="" id="{85737B97-783E-D1EF-C4C5-F194550F62AB}"/>
              </a:ext>
            </a:extLst>
          </p:cNvPr>
          <p:cNvSpPr txBox="1"/>
          <p:nvPr/>
        </p:nvSpPr>
        <p:spPr>
          <a:xfrm>
            <a:off x="3581400" y="3482464"/>
            <a:ext cx="2667000" cy="646331"/>
          </a:xfrm>
          <a:prstGeom prst="rect">
            <a:avLst/>
          </a:prstGeom>
          <a:noFill/>
        </p:spPr>
        <p:txBody>
          <a:bodyPr wrap="square" rtlCol="0">
            <a:spAutoFit/>
          </a:bodyPr>
          <a:lstStyle/>
          <a:p>
            <a:r>
              <a:rPr lang="en-US" dirty="0">
                <a:solidFill>
                  <a:srgbClr val="00B050"/>
                </a:solidFill>
              </a:rPr>
              <a:t>Turn ON Ghost</a:t>
            </a:r>
            <a:br>
              <a:rPr lang="en-US" dirty="0">
                <a:solidFill>
                  <a:srgbClr val="00B050"/>
                </a:solidFill>
              </a:rPr>
            </a:br>
            <a:r>
              <a:rPr lang="en-US" dirty="0">
                <a:solidFill>
                  <a:srgbClr val="00B050"/>
                </a:solidFill>
              </a:rPr>
              <a:t>Mode</a:t>
            </a:r>
          </a:p>
        </p:txBody>
      </p:sp>
      <p:cxnSp>
        <p:nvCxnSpPr>
          <p:cNvPr id="30" name="Straight Arrow Connector 29">
            <a:extLst>
              <a:ext uri="{FF2B5EF4-FFF2-40B4-BE49-F238E27FC236}">
                <a16:creationId xmlns:a16="http://schemas.microsoft.com/office/drawing/2014/main" xmlns="" id="{88ACE72D-FEDB-A786-7B50-6D4B22AB1234}"/>
              </a:ext>
            </a:extLst>
          </p:cNvPr>
          <p:cNvCxnSpPr>
            <a:cxnSpLocks/>
          </p:cNvCxnSpPr>
          <p:nvPr/>
        </p:nvCxnSpPr>
        <p:spPr>
          <a:xfrm flipV="1">
            <a:off x="4914900" y="3412706"/>
            <a:ext cx="3489750" cy="4703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050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chat or text message&#10;&#10;Description automatically generated">
            <a:extLst>
              <a:ext uri="{FF2B5EF4-FFF2-40B4-BE49-F238E27FC236}">
                <a16:creationId xmlns:a16="http://schemas.microsoft.com/office/drawing/2014/main" xmlns="" id="{D61332B2-9DC3-8374-7F41-C421CA7BB7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3146" y="69924"/>
            <a:ext cx="2423454" cy="4308363"/>
          </a:xfrm>
          <a:prstGeom prst="rect">
            <a:avLst/>
          </a:prstGeom>
          <a:ln>
            <a:solidFill>
              <a:schemeClr val="accent1"/>
            </a:solidFill>
          </a:ln>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89394"/>
          <a:stretch/>
        </p:blipFill>
        <p:spPr>
          <a:xfrm>
            <a:off x="0" y="6237884"/>
            <a:ext cx="9157855" cy="546350"/>
          </a:xfrm>
          <a:prstGeom prst="rect">
            <a:avLst/>
          </a:prstGeom>
        </p:spPr>
      </p:pic>
      <p:sp>
        <p:nvSpPr>
          <p:cNvPr id="7" name="TextBox 6"/>
          <p:cNvSpPr txBox="1"/>
          <p:nvPr/>
        </p:nvSpPr>
        <p:spPr>
          <a:xfrm>
            <a:off x="381000" y="76200"/>
            <a:ext cx="7696200" cy="1938992"/>
          </a:xfrm>
          <a:prstGeom prst="rect">
            <a:avLst/>
          </a:prstGeom>
          <a:noFill/>
        </p:spPr>
        <p:txBody>
          <a:bodyPr wrap="square" rtlCol="0">
            <a:spAutoFit/>
          </a:bodyPr>
          <a:lstStyle/>
          <a:p>
            <a:r>
              <a:rPr lang="en-US" sz="4000" b="1" dirty="0" smtClean="0">
                <a:solidFill>
                  <a:srgbClr val="0070C0"/>
                </a:solidFill>
              </a:rPr>
              <a:t>Snapchat: </a:t>
            </a:r>
            <a:br>
              <a:rPr lang="en-US" sz="4000" b="1" dirty="0" smtClean="0">
                <a:solidFill>
                  <a:srgbClr val="0070C0"/>
                </a:solidFill>
              </a:rPr>
            </a:br>
            <a:r>
              <a:rPr lang="en-US" sz="4000" dirty="0" smtClean="0">
                <a:solidFill>
                  <a:srgbClr val="0070C0"/>
                </a:solidFill>
              </a:rPr>
              <a:t>How to view </a:t>
            </a:r>
            <a:br>
              <a:rPr lang="en-US" sz="4000" dirty="0" smtClean="0">
                <a:solidFill>
                  <a:srgbClr val="0070C0"/>
                </a:solidFill>
              </a:rPr>
            </a:br>
            <a:r>
              <a:rPr lang="en-US" sz="4000" dirty="0" smtClean="0">
                <a:solidFill>
                  <a:srgbClr val="0070C0"/>
                </a:solidFill>
              </a:rPr>
              <a:t>Snap Map</a:t>
            </a:r>
            <a:endParaRPr lang="en-US" sz="4000" dirty="0">
              <a:solidFill>
                <a:srgbClr val="0070C0"/>
              </a:solidFill>
            </a:endParaRPr>
          </a:p>
        </p:txBody>
      </p:sp>
      <p:pic>
        <p:nvPicPr>
          <p:cNvPr id="2050" name="Picture 2" descr="Snapchat to Pay Music Artists Up to $100,000 per Month for Songs - Variety">
            <a:extLst>
              <a:ext uri="{FF2B5EF4-FFF2-40B4-BE49-F238E27FC236}">
                <a16:creationId xmlns:a16="http://schemas.microsoft.com/office/drawing/2014/main" xmlns="" id="{51D1EE1A-80E1-59ED-86B6-405EE61A8E2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3514" y="228600"/>
            <a:ext cx="94686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Graphical user interface, application, website&#10;&#10;Description automatically generated">
            <a:extLst>
              <a:ext uri="{FF2B5EF4-FFF2-40B4-BE49-F238E27FC236}">
                <a16:creationId xmlns:a16="http://schemas.microsoft.com/office/drawing/2014/main" xmlns="" id="{2C000923-5C5B-D7A2-6997-DA1B1BB09B1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53847" r="1540"/>
          <a:stretch/>
        </p:blipFill>
        <p:spPr>
          <a:xfrm>
            <a:off x="4648200" y="4418432"/>
            <a:ext cx="2438400" cy="1521822"/>
          </a:xfrm>
          <a:prstGeom prst="rect">
            <a:avLst/>
          </a:prstGeom>
        </p:spPr>
      </p:pic>
      <p:sp>
        <p:nvSpPr>
          <p:cNvPr id="19" name="TextBox 18">
            <a:extLst>
              <a:ext uri="{FF2B5EF4-FFF2-40B4-BE49-F238E27FC236}">
                <a16:creationId xmlns:a16="http://schemas.microsoft.com/office/drawing/2014/main" xmlns="" id="{42FE1261-CD39-96E5-42C9-1CBE6BB17650}"/>
              </a:ext>
            </a:extLst>
          </p:cNvPr>
          <p:cNvSpPr txBox="1"/>
          <p:nvPr/>
        </p:nvSpPr>
        <p:spPr>
          <a:xfrm>
            <a:off x="345007" y="4031989"/>
            <a:ext cx="3551131" cy="646331"/>
          </a:xfrm>
          <a:prstGeom prst="rect">
            <a:avLst/>
          </a:prstGeom>
          <a:noFill/>
        </p:spPr>
        <p:txBody>
          <a:bodyPr wrap="square">
            <a:spAutoFit/>
          </a:bodyPr>
          <a:lstStyle/>
          <a:p>
            <a:r>
              <a:rPr lang="en-US" dirty="0"/>
              <a:t>Snap Map: Not Sharing Location (Ghost Mode) *CLICK*</a:t>
            </a:r>
          </a:p>
        </p:txBody>
      </p:sp>
      <p:cxnSp>
        <p:nvCxnSpPr>
          <p:cNvPr id="11" name="Straight Arrow Connector 10">
            <a:extLst>
              <a:ext uri="{FF2B5EF4-FFF2-40B4-BE49-F238E27FC236}">
                <a16:creationId xmlns:a16="http://schemas.microsoft.com/office/drawing/2014/main" xmlns="" id="{4845F852-0B9F-31F6-101C-5866D24DADED}"/>
              </a:ext>
            </a:extLst>
          </p:cNvPr>
          <p:cNvCxnSpPr>
            <a:cxnSpLocks/>
          </p:cNvCxnSpPr>
          <p:nvPr/>
        </p:nvCxnSpPr>
        <p:spPr>
          <a:xfrm>
            <a:off x="2590800" y="4626282"/>
            <a:ext cx="2144778" cy="553061"/>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xmlns="" id="{D6343E17-3DFE-E285-559F-D98DA6CA114F}"/>
              </a:ext>
            </a:extLst>
          </p:cNvPr>
          <p:cNvSpPr txBox="1"/>
          <p:nvPr/>
        </p:nvSpPr>
        <p:spPr>
          <a:xfrm>
            <a:off x="331609" y="2223042"/>
            <a:ext cx="3007793" cy="1477328"/>
          </a:xfrm>
          <a:prstGeom prst="rect">
            <a:avLst/>
          </a:prstGeom>
          <a:noFill/>
        </p:spPr>
        <p:txBody>
          <a:bodyPr wrap="square">
            <a:spAutoFit/>
          </a:bodyPr>
          <a:lstStyle/>
          <a:p>
            <a:r>
              <a:rPr lang="en-US" dirty="0" smtClean="0"/>
              <a:t>There are 2 </a:t>
            </a:r>
            <a:r>
              <a:rPr lang="en-US" dirty="0"/>
              <a:t>ways to get to Snap </a:t>
            </a:r>
            <a:r>
              <a:rPr lang="en-US" dirty="0" smtClean="0"/>
              <a:t>Map:</a:t>
            </a:r>
            <a:endParaRPr lang="en-US" dirty="0"/>
          </a:p>
          <a:p>
            <a:endParaRPr lang="en-US" dirty="0"/>
          </a:p>
          <a:p>
            <a:r>
              <a:rPr lang="en-US" dirty="0"/>
              <a:t>1. By the bottom of the profile page</a:t>
            </a:r>
          </a:p>
        </p:txBody>
      </p:sp>
      <p:sp>
        <p:nvSpPr>
          <p:cNvPr id="13" name="TextBox 12">
            <a:extLst>
              <a:ext uri="{FF2B5EF4-FFF2-40B4-BE49-F238E27FC236}">
                <a16:creationId xmlns:a16="http://schemas.microsoft.com/office/drawing/2014/main" xmlns="" id="{42FE1261-CD39-96E5-42C9-1CBE6BB17650}"/>
              </a:ext>
            </a:extLst>
          </p:cNvPr>
          <p:cNvSpPr txBox="1"/>
          <p:nvPr/>
        </p:nvSpPr>
        <p:spPr>
          <a:xfrm>
            <a:off x="5291286" y="2723819"/>
            <a:ext cx="2368167" cy="369332"/>
          </a:xfrm>
          <a:prstGeom prst="rect">
            <a:avLst/>
          </a:prstGeom>
          <a:noFill/>
        </p:spPr>
        <p:txBody>
          <a:bodyPr wrap="square">
            <a:spAutoFit/>
          </a:bodyPr>
          <a:lstStyle/>
          <a:p>
            <a:r>
              <a:rPr lang="en-US" dirty="0"/>
              <a:t>(Scroll down)</a:t>
            </a:r>
          </a:p>
        </p:txBody>
      </p:sp>
    </p:spTree>
    <p:extLst>
      <p:ext uri="{BB962C8B-B14F-4D97-AF65-F5344CB8AC3E}">
        <p14:creationId xmlns:p14="http://schemas.microsoft.com/office/powerpoint/2010/main" val="757733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35169" y="6301602"/>
            <a:ext cx="9157855" cy="546350"/>
          </a:xfrm>
          <a:prstGeom prst="rect">
            <a:avLst/>
          </a:prstGeom>
        </p:spPr>
      </p:pic>
      <p:sp>
        <p:nvSpPr>
          <p:cNvPr id="7" name="TextBox 6"/>
          <p:cNvSpPr txBox="1"/>
          <p:nvPr/>
        </p:nvSpPr>
        <p:spPr>
          <a:xfrm>
            <a:off x="381000" y="76200"/>
            <a:ext cx="7696200" cy="2554545"/>
          </a:xfrm>
          <a:prstGeom prst="rect">
            <a:avLst/>
          </a:prstGeom>
          <a:noFill/>
        </p:spPr>
        <p:txBody>
          <a:bodyPr wrap="square" rtlCol="0">
            <a:spAutoFit/>
          </a:bodyPr>
          <a:lstStyle/>
          <a:p>
            <a:r>
              <a:rPr lang="en-US" sz="4000" b="1" dirty="0" smtClean="0">
                <a:solidFill>
                  <a:srgbClr val="0070C0"/>
                </a:solidFill>
              </a:rPr>
              <a:t>Snapchat</a:t>
            </a:r>
            <a:r>
              <a:rPr lang="en-US" sz="4000" b="1" dirty="0">
                <a:solidFill>
                  <a:srgbClr val="0070C0"/>
                </a:solidFill>
              </a:rPr>
              <a:t>: </a:t>
            </a:r>
            <a:br>
              <a:rPr lang="en-US" sz="4000" b="1" dirty="0">
                <a:solidFill>
                  <a:srgbClr val="0070C0"/>
                </a:solidFill>
              </a:rPr>
            </a:br>
            <a:r>
              <a:rPr lang="en-US" sz="4000" dirty="0">
                <a:solidFill>
                  <a:srgbClr val="0070C0"/>
                </a:solidFill>
              </a:rPr>
              <a:t>How to view </a:t>
            </a:r>
            <a:br>
              <a:rPr lang="en-US" sz="4000" dirty="0">
                <a:solidFill>
                  <a:srgbClr val="0070C0"/>
                </a:solidFill>
              </a:rPr>
            </a:br>
            <a:r>
              <a:rPr lang="en-US" sz="4000" dirty="0">
                <a:solidFill>
                  <a:srgbClr val="0070C0"/>
                </a:solidFill>
              </a:rPr>
              <a:t>Snap Map</a:t>
            </a:r>
          </a:p>
          <a:p>
            <a:endParaRPr lang="en-US" sz="4000" dirty="0">
              <a:solidFill>
                <a:srgbClr val="0070C0"/>
              </a:solidFill>
            </a:endParaRPr>
          </a:p>
        </p:txBody>
      </p:sp>
      <p:pic>
        <p:nvPicPr>
          <p:cNvPr id="2050" name="Picture 2" descr="Snapchat to Pay Music Artists Up to $100,000 per Month for Songs - Variety">
            <a:extLst>
              <a:ext uri="{FF2B5EF4-FFF2-40B4-BE49-F238E27FC236}">
                <a16:creationId xmlns:a16="http://schemas.microsoft.com/office/drawing/2014/main" xmlns="" id="{51D1EE1A-80E1-59ED-86B6-405EE61A8E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2967" y="139694"/>
            <a:ext cx="1628956" cy="91764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creenshot of a phone&#10;&#10;Description automatically generated with medium confidence">
            <a:extLst>
              <a:ext uri="{FF2B5EF4-FFF2-40B4-BE49-F238E27FC236}">
                <a16:creationId xmlns:a16="http://schemas.microsoft.com/office/drawing/2014/main" xmlns="" id="{AA575656-9329-6A02-A056-BEF5474A23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3148" y="262218"/>
            <a:ext cx="3281502" cy="5833782"/>
          </a:xfrm>
          <a:prstGeom prst="rect">
            <a:avLst/>
          </a:prstGeom>
        </p:spPr>
      </p:pic>
      <p:sp>
        <p:nvSpPr>
          <p:cNvPr id="23" name="TextBox 22">
            <a:extLst>
              <a:ext uri="{FF2B5EF4-FFF2-40B4-BE49-F238E27FC236}">
                <a16:creationId xmlns:a16="http://schemas.microsoft.com/office/drawing/2014/main" xmlns="" id="{56712831-9426-8233-E628-F3B89955D8A0}"/>
              </a:ext>
            </a:extLst>
          </p:cNvPr>
          <p:cNvSpPr txBox="1"/>
          <p:nvPr/>
        </p:nvSpPr>
        <p:spPr>
          <a:xfrm>
            <a:off x="1446819" y="3509194"/>
            <a:ext cx="1372130" cy="923330"/>
          </a:xfrm>
          <a:prstGeom prst="rect">
            <a:avLst/>
          </a:prstGeom>
          <a:noFill/>
        </p:spPr>
        <p:txBody>
          <a:bodyPr wrap="square">
            <a:spAutoFit/>
          </a:bodyPr>
          <a:lstStyle/>
          <a:p>
            <a:r>
              <a:rPr lang="en-US" dirty="0"/>
              <a:t>To Snap Map</a:t>
            </a:r>
          </a:p>
          <a:p>
            <a:endParaRPr lang="en-US" dirty="0"/>
          </a:p>
        </p:txBody>
      </p:sp>
      <p:cxnSp>
        <p:nvCxnSpPr>
          <p:cNvPr id="24" name="Straight Arrow Connector 23">
            <a:extLst>
              <a:ext uri="{FF2B5EF4-FFF2-40B4-BE49-F238E27FC236}">
                <a16:creationId xmlns:a16="http://schemas.microsoft.com/office/drawing/2014/main" xmlns="" id="{370B6A57-6530-1DCC-9CA0-BEB311FEBF5D}"/>
              </a:ext>
            </a:extLst>
          </p:cNvPr>
          <p:cNvCxnSpPr>
            <a:cxnSpLocks/>
          </p:cNvCxnSpPr>
          <p:nvPr/>
        </p:nvCxnSpPr>
        <p:spPr>
          <a:xfrm>
            <a:off x="2090598" y="3970859"/>
            <a:ext cx="1610339" cy="1941028"/>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xmlns="" id="{2FCF1A84-41CB-E6AF-C90E-11AE47CB18D7}"/>
              </a:ext>
            </a:extLst>
          </p:cNvPr>
          <p:cNvSpPr txBox="1"/>
          <p:nvPr/>
        </p:nvSpPr>
        <p:spPr>
          <a:xfrm>
            <a:off x="381000" y="2190016"/>
            <a:ext cx="1813749" cy="646331"/>
          </a:xfrm>
          <a:prstGeom prst="rect">
            <a:avLst/>
          </a:prstGeom>
          <a:noFill/>
        </p:spPr>
        <p:txBody>
          <a:bodyPr wrap="square">
            <a:spAutoFit/>
          </a:bodyPr>
          <a:lstStyle/>
          <a:p>
            <a:r>
              <a:rPr lang="en-US" dirty="0"/>
              <a:t>2. From the Home Screen</a:t>
            </a:r>
          </a:p>
        </p:txBody>
      </p:sp>
      <p:sp>
        <p:nvSpPr>
          <p:cNvPr id="12" name="TextBox 11">
            <a:extLst>
              <a:ext uri="{FF2B5EF4-FFF2-40B4-BE49-F238E27FC236}">
                <a16:creationId xmlns:a16="http://schemas.microsoft.com/office/drawing/2014/main" xmlns="" id="{83F9F9BA-F92E-3C02-0272-3A91C4DB043C}"/>
              </a:ext>
            </a:extLst>
          </p:cNvPr>
          <p:cNvSpPr txBox="1"/>
          <p:nvPr/>
        </p:nvSpPr>
        <p:spPr>
          <a:xfrm>
            <a:off x="3066478" y="2616708"/>
            <a:ext cx="4034841" cy="400110"/>
          </a:xfrm>
          <a:prstGeom prst="rect">
            <a:avLst/>
          </a:prstGeom>
          <a:noFill/>
        </p:spPr>
        <p:txBody>
          <a:bodyPr wrap="square">
            <a:spAutoFit/>
          </a:bodyPr>
          <a:lstStyle/>
          <a:p>
            <a:pPr algn="ctr"/>
            <a:r>
              <a:rPr lang="en-US" sz="2000" dirty="0" smtClean="0">
                <a:solidFill>
                  <a:schemeClr val="bg1"/>
                </a:solidFill>
              </a:rPr>
              <a:t>(Home Screen)</a:t>
            </a:r>
            <a:endParaRPr lang="en-US" sz="2000" dirty="0">
              <a:solidFill>
                <a:schemeClr val="bg1"/>
              </a:solidFill>
            </a:endParaRPr>
          </a:p>
        </p:txBody>
      </p:sp>
    </p:spTree>
    <p:extLst>
      <p:ext uri="{BB962C8B-B14F-4D97-AF65-F5344CB8AC3E}">
        <p14:creationId xmlns:p14="http://schemas.microsoft.com/office/powerpoint/2010/main" val="3921746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0" y="6019800"/>
            <a:ext cx="9157855" cy="546350"/>
          </a:xfrm>
          <a:prstGeom prst="rect">
            <a:avLst/>
          </a:prstGeom>
        </p:spPr>
      </p:pic>
      <p:sp>
        <p:nvSpPr>
          <p:cNvPr id="7" name="TextBox 6"/>
          <p:cNvSpPr txBox="1"/>
          <p:nvPr/>
        </p:nvSpPr>
        <p:spPr>
          <a:xfrm>
            <a:off x="381000" y="76200"/>
            <a:ext cx="7696200" cy="707886"/>
          </a:xfrm>
          <a:prstGeom prst="rect">
            <a:avLst/>
          </a:prstGeom>
          <a:noFill/>
        </p:spPr>
        <p:txBody>
          <a:bodyPr wrap="square" rtlCol="0">
            <a:spAutoFit/>
          </a:bodyPr>
          <a:lstStyle/>
          <a:p>
            <a:r>
              <a:rPr lang="en-US" sz="4000" b="1" dirty="0">
                <a:solidFill>
                  <a:srgbClr val="0070C0"/>
                </a:solidFill>
              </a:rPr>
              <a:t>Snapchat</a:t>
            </a:r>
            <a:endParaRPr lang="en-US" sz="4000" dirty="0">
              <a:solidFill>
                <a:srgbClr val="0070C0"/>
              </a:solidFill>
            </a:endParaRPr>
          </a:p>
        </p:txBody>
      </p:sp>
      <p:pic>
        <p:nvPicPr>
          <p:cNvPr id="2050" name="Picture 2" descr="Snapchat to Pay Music Artists Up to $100,000 per Month for Songs - Variety">
            <a:extLst>
              <a:ext uri="{FF2B5EF4-FFF2-40B4-BE49-F238E27FC236}">
                <a16:creationId xmlns:a16="http://schemas.microsoft.com/office/drawing/2014/main" xmlns="" id="{51D1EE1A-80E1-59ED-86B6-405EE61A8E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9208" y="291851"/>
            <a:ext cx="873792" cy="49223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What you need to know about Snap Map, Snapchat's latest feature that tracks  your location">
            <a:extLst>
              <a:ext uri="{FF2B5EF4-FFF2-40B4-BE49-F238E27FC236}">
                <a16:creationId xmlns:a16="http://schemas.microsoft.com/office/drawing/2014/main" xmlns="" id="{364B120E-83D0-4F43-A0F9-23D69F3AE2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685800"/>
            <a:ext cx="4924244" cy="484730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5420B2D2-E281-979F-B8D4-D9DC7B45EF15}"/>
              </a:ext>
            </a:extLst>
          </p:cNvPr>
          <p:cNvSpPr txBox="1"/>
          <p:nvPr/>
        </p:nvSpPr>
        <p:spPr>
          <a:xfrm>
            <a:off x="381001" y="830069"/>
            <a:ext cx="2140436" cy="646331"/>
          </a:xfrm>
          <a:prstGeom prst="rect">
            <a:avLst/>
          </a:prstGeom>
          <a:noFill/>
        </p:spPr>
        <p:txBody>
          <a:bodyPr wrap="square" rtlCol="0">
            <a:spAutoFit/>
          </a:bodyPr>
          <a:lstStyle/>
          <a:p>
            <a:r>
              <a:rPr lang="en-US" dirty="0"/>
              <a:t>What most kids’ Snap Maps look like</a:t>
            </a:r>
          </a:p>
        </p:txBody>
      </p:sp>
    </p:spTree>
    <p:extLst>
      <p:ext uri="{BB962C8B-B14F-4D97-AF65-F5344CB8AC3E}">
        <p14:creationId xmlns:p14="http://schemas.microsoft.com/office/powerpoint/2010/main" val="4238933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0" y="6019800"/>
            <a:ext cx="9157855" cy="546350"/>
          </a:xfrm>
          <a:prstGeom prst="rect">
            <a:avLst/>
          </a:prstGeom>
        </p:spPr>
      </p:pic>
      <p:sp>
        <p:nvSpPr>
          <p:cNvPr id="7" name="TextBox 6"/>
          <p:cNvSpPr txBox="1"/>
          <p:nvPr/>
        </p:nvSpPr>
        <p:spPr>
          <a:xfrm>
            <a:off x="381000" y="76200"/>
            <a:ext cx="7696200" cy="707886"/>
          </a:xfrm>
          <a:prstGeom prst="rect">
            <a:avLst/>
          </a:prstGeom>
          <a:noFill/>
        </p:spPr>
        <p:txBody>
          <a:bodyPr wrap="square" rtlCol="0">
            <a:spAutoFit/>
          </a:bodyPr>
          <a:lstStyle/>
          <a:p>
            <a:r>
              <a:rPr lang="en-US" sz="4000" b="1" dirty="0">
                <a:solidFill>
                  <a:srgbClr val="0070C0"/>
                </a:solidFill>
              </a:rPr>
              <a:t>Snapchat</a:t>
            </a:r>
            <a:endParaRPr lang="en-US" sz="4000" dirty="0">
              <a:solidFill>
                <a:srgbClr val="0070C0"/>
              </a:solidFill>
            </a:endParaRPr>
          </a:p>
        </p:txBody>
      </p:sp>
      <p:pic>
        <p:nvPicPr>
          <p:cNvPr id="2050" name="Picture 2" descr="Snapchat to Pay Music Artists Up to $100,000 per Month for Songs - Variety">
            <a:extLst>
              <a:ext uri="{FF2B5EF4-FFF2-40B4-BE49-F238E27FC236}">
                <a16:creationId xmlns:a16="http://schemas.microsoft.com/office/drawing/2014/main" xmlns="" id="{51D1EE1A-80E1-59ED-86B6-405EE61A8E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4044" y="291850"/>
            <a:ext cx="1628956" cy="91764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Map&#10;&#10;Description automatically generated">
            <a:extLst>
              <a:ext uri="{FF2B5EF4-FFF2-40B4-BE49-F238E27FC236}">
                <a16:creationId xmlns:a16="http://schemas.microsoft.com/office/drawing/2014/main" xmlns="" id="{1756E77C-FF4B-8009-660C-D50E243C84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599" y="750672"/>
            <a:ext cx="2835297" cy="5040528"/>
          </a:xfrm>
          <a:prstGeom prst="rect">
            <a:avLst/>
          </a:prstGeom>
          <a:ln>
            <a:solidFill>
              <a:schemeClr val="accent1"/>
            </a:solidFill>
          </a:ln>
        </p:spPr>
      </p:pic>
      <p:pic>
        <p:nvPicPr>
          <p:cNvPr id="14" name="Picture 13" descr="A screenshot of a map&#10;&#10;Description automatically generated">
            <a:extLst>
              <a:ext uri="{FF2B5EF4-FFF2-40B4-BE49-F238E27FC236}">
                <a16:creationId xmlns:a16="http://schemas.microsoft.com/office/drawing/2014/main" xmlns="" id="{AA5C0DDB-FFFE-4C50-A834-57E46C792A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04908" y="291850"/>
            <a:ext cx="3055496" cy="5431993"/>
          </a:xfrm>
          <a:prstGeom prst="rect">
            <a:avLst/>
          </a:prstGeom>
          <a:ln>
            <a:solidFill>
              <a:schemeClr val="accent1"/>
            </a:solidFill>
          </a:ln>
        </p:spPr>
      </p:pic>
      <p:cxnSp>
        <p:nvCxnSpPr>
          <p:cNvPr id="4" name="Straight Arrow Connector 3">
            <a:extLst>
              <a:ext uri="{FF2B5EF4-FFF2-40B4-BE49-F238E27FC236}">
                <a16:creationId xmlns:a16="http://schemas.microsoft.com/office/drawing/2014/main" xmlns="" id="{CB0D75EB-57A6-EE4B-4AA8-280D18106456}"/>
              </a:ext>
            </a:extLst>
          </p:cNvPr>
          <p:cNvCxnSpPr>
            <a:cxnSpLocks/>
          </p:cNvCxnSpPr>
          <p:nvPr/>
        </p:nvCxnSpPr>
        <p:spPr>
          <a:xfrm flipH="1" flipV="1">
            <a:off x="5334000" y="3007846"/>
            <a:ext cx="533400" cy="649754"/>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xmlns="" id="{25CFEEAC-756D-4FF8-7384-6A9E11FC9149}"/>
              </a:ext>
            </a:extLst>
          </p:cNvPr>
          <p:cNvSpPr txBox="1"/>
          <p:nvPr/>
        </p:nvSpPr>
        <p:spPr>
          <a:xfrm>
            <a:off x="6666014" y="1752600"/>
            <a:ext cx="2477986" cy="2308324"/>
          </a:xfrm>
          <a:prstGeom prst="rect">
            <a:avLst/>
          </a:prstGeom>
          <a:noFill/>
        </p:spPr>
        <p:txBody>
          <a:bodyPr wrap="none" rtlCol="0">
            <a:spAutoFit/>
          </a:bodyPr>
          <a:lstStyle/>
          <a:p>
            <a:r>
              <a:rPr lang="en-US" dirty="0"/>
              <a:t>The “heat” of a Snap </a:t>
            </a:r>
            <a:br>
              <a:rPr lang="en-US" dirty="0"/>
            </a:br>
            <a:r>
              <a:rPr lang="en-US" dirty="0"/>
              <a:t>Map shows the location </a:t>
            </a:r>
            <a:br>
              <a:rPr lang="en-US" dirty="0"/>
            </a:br>
            <a:r>
              <a:rPr lang="en-US" dirty="0"/>
              <a:t>(in color code) of public </a:t>
            </a:r>
            <a:br>
              <a:rPr lang="en-US" dirty="0"/>
            </a:br>
            <a:r>
              <a:rPr lang="en-US" dirty="0"/>
              <a:t>posts by quantity.</a:t>
            </a:r>
          </a:p>
          <a:p>
            <a:endParaRPr lang="en-US" dirty="0"/>
          </a:p>
          <a:p>
            <a:r>
              <a:rPr lang="en-US" dirty="0"/>
              <a:t>The redder the area, the</a:t>
            </a:r>
            <a:br>
              <a:rPr lang="en-US" dirty="0"/>
            </a:br>
            <a:r>
              <a:rPr lang="en-US" dirty="0"/>
              <a:t>more posts originate</a:t>
            </a:r>
            <a:br>
              <a:rPr lang="en-US" dirty="0"/>
            </a:br>
            <a:r>
              <a:rPr lang="en-US" dirty="0"/>
              <a:t>from that location.</a:t>
            </a:r>
          </a:p>
        </p:txBody>
      </p:sp>
      <p:sp>
        <p:nvSpPr>
          <p:cNvPr id="13" name="TextBox 12">
            <a:extLst>
              <a:ext uri="{FF2B5EF4-FFF2-40B4-BE49-F238E27FC236}">
                <a16:creationId xmlns:a16="http://schemas.microsoft.com/office/drawing/2014/main" xmlns="" id="{8ECB7A55-1E2B-55B5-67E9-86FB72964A41}"/>
              </a:ext>
            </a:extLst>
          </p:cNvPr>
          <p:cNvSpPr txBox="1"/>
          <p:nvPr/>
        </p:nvSpPr>
        <p:spPr>
          <a:xfrm>
            <a:off x="5179551" y="3620913"/>
            <a:ext cx="1375698" cy="369332"/>
          </a:xfrm>
          <a:prstGeom prst="rect">
            <a:avLst/>
          </a:prstGeom>
          <a:noFill/>
        </p:spPr>
        <p:txBody>
          <a:bodyPr wrap="none" rtlCol="0">
            <a:spAutoFit/>
          </a:bodyPr>
          <a:lstStyle/>
          <a:p>
            <a:r>
              <a:rPr lang="en-US" dirty="0"/>
              <a:t>NRHS/NRMS</a:t>
            </a:r>
          </a:p>
        </p:txBody>
      </p:sp>
    </p:spTree>
    <p:extLst>
      <p:ext uri="{BB962C8B-B14F-4D97-AF65-F5344CB8AC3E}">
        <p14:creationId xmlns:p14="http://schemas.microsoft.com/office/powerpoint/2010/main" val="2372299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When you're closeted and change your bitmoji to male but no one asks you  about it. : r/ftm">
            <a:extLst>
              <a:ext uri="{FF2B5EF4-FFF2-40B4-BE49-F238E27FC236}">
                <a16:creationId xmlns:a16="http://schemas.microsoft.com/office/drawing/2014/main" xmlns="" id="{E7589EDD-80E9-C4E7-D1C4-FC4F21A6D3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3262" y="2405062"/>
            <a:ext cx="2047875" cy="20478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89394"/>
          <a:stretch/>
        </p:blipFill>
        <p:spPr>
          <a:xfrm>
            <a:off x="0" y="6019800"/>
            <a:ext cx="9157855" cy="546350"/>
          </a:xfrm>
          <a:prstGeom prst="rect">
            <a:avLst/>
          </a:prstGeom>
        </p:spPr>
      </p:pic>
      <p:sp>
        <p:nvSpPr>
          <p:cNvPr id="7" name="TextBox 6"/>
          <p:cNvSpPr txBox="1"/>
          <p:nvPr/>
        </p:nvSpPr>
        <p:spPr>
          <a:xfrm>
            <a:off x="269883" y="76201"/>
            <a:ext cx="7772400" cy="707886"/>
          </a:xfrm>
          <a:prstGeom prst="rect">
            <a:avLst/>
          </a:prstGeom>
          <a:noFill/>
        </p:spPr>
        <p:txBody>
          <a:bodyPr wrap="square" rtlCol="0">
            <a:spAutoFit/>
          </a:bodyPr>
          <a:lstStyle/>
          <a:p>
            <a:r>
              <a:rPr lang="en-US" sz="4000" b="1" dirty="0">
                <a:solidFill>
                  <a:srgbClr val="7030A0"/>
                </a:solidFill>
              </a:rPr>
              <a:t>Snapchat</a:t>
            </a:r>
            <a:endParaRPr lang="en-US" sz="4000" dirty="0">
              <a:solidFill>
                <a:srgbClr val="7030A0"/>
              </a:solidFill>
            </a:endParaRPr>
          </a:p>
        </p:txBody>
      </p:sp>
      <p:pic>
        <p:nvPicPr>
          <p:cNvPr id="2050" name="Picture 2" descr="Snapchat to Pay Music Artists Up to $100,000 per Month for Songs - Variety">
            <a:extLst>
              <a:ext uri="{FF2B5EF4-FFF2-40B4-BE49-F238E27FC236}">
                <a16:creationId xmlns:a16="http://schemas.microsoft.com/office/drawing/2014/main" xmlns="" id="{51D1EE1A-80E1-59ED-86B6-405EE61A8E2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9208" y="291851"/>
            <a:ext cx="873792" cy="4922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Map&#10;&#10;Description automatically generated">
            <a:extLst>
              <a:ext uri="{FF2B5EF4-FFF2-40B4-BE49-F238E27FC236}">
                <a16:creationId xmlns:a16="http://schemas.microsoft.com/office/drawing/2014/main" xmlns="" id="{5090EEE0-C433-A0CF-3876-9F26E7B41C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2467" y="1093313"/>
            <a:ext cx="2602190" cy="4626114"/>
          </a:xfrm>
          <a:prstGeom prst="rect">
            <a:avLst/>
          </a:prstGeom>
          <a:ln>
            <a:solidFill>
              <a:schemeClr val="tx1"/>
            </a:solidFill>
          </a:ln>
        </p:spPr>
      </p:pic>
      <p:pic>
        <p:nvPicPr>
          <p:cNvPr id="11" name="Picture 10" descr="A screenshot of a video game&#10;&#10;Description automatically generated">
            <a:extLst>
              <a:ext uri="{FF2B5EF4-FFF2-40B4-BE49-F238E27FC236}">
                <a16:creationId xmlns:a16="http://schemas.microsoft.com/office/drawing/2014/main" xmlns="" id="{099E5BD8-12D1-3657-D9A5-D1134C3D78D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13253" y="187690"/>
            <a:ext cx="3089261" cy="5492020"/>
          </a:xfrm>
          <a:prstGeom prst="rect">
            <a:avLst/>
          </a:prstGeom>
        </p:spPr>
      </p:pic>
      <p:cxnSp>
        <p:nvCxnSpPr>
          <p:cNvPr id="12" name="Straight Arrow Connector 11">
            <a:extLst>
              <a:ext uri="{FF2B5EF4-FFF2-40B4-BE49-F238E27FC236}">
                <a16:creationId xmlns:a16="http://schemas.microsoft.com/office/drawing/2014/main" xmlns="" id="{53ED2F0F-A170-42B7-ED5A-A37BB316E5A2}"/>
              </a:ext>
            </a:extLst>
          </p:cNvPr>
          <p:cNvCxnSpPr>
            <a:cxnSpLocks/>
          </p:cNvCxnSpPr>
          <p:nvPr/>
        </p:nvCxnSpPr>
        <p:spPr>
          <a:xfrm flipH="1" flipV="1">
            <a:off x="6304469" y="2546098"/>
            <a:ext cx="1465389" cy="387602"/>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xmlns="" id="{A7A4D7DD-B859-61D7-E732-43E69152005C}"/>
              </a:ext>
            </a:extLst>
          </p:cNvPr>
          <p:cNvSpPr txBox="1"/>
          <p:nvPr/>
        </p:nvSpPr>
        <p:spPr>
          <a:xfrm>
            <a:off x="282583" y="680048"/>
            <a:ext cx="3801297" cy="369332"/>
          </a:xfrm>
          <a:prstGeom prst="rect">
            <a:avLst/>
          </a:prstGeom>
          <a:noFill/>
        </p:spPr>
        <p:txBody>
          <a:bodyPr wrap="none" rtlCol="0">
            <a:spAutoFit/>
          </a:bodyPr>
          <a:lstStyle/>
          <a:p>
            <a:r>
              <a:rPr lang="en-US" dirty="0"/>
              <a:t>Find My Location (from the Snap Map)</a:t>
            </a:r>
          </a:p>
        </p:txBody>
      </p:sp>
      <p:cxnSp>
        <p:nvCxnSpPr>
          <p:cNvPr id="2" name="Straight Arrow Connector 1">
            <a:extLst>
              <a:ext uri="{FF2B5EF4-FFF2-40B4-BE49-F238E27FC236}">
                <a16:creationId xmlns:a16="http://schemas.microsoft.com/office/drawing/2014/main" xmlns="" id="{545AB06A-9A4A-35E3-7162-C10FBB945CE4}"/>
              </a:ext>
            </a:extLst>
          </p:cNvPr>
          <p:cNvCxnSpPr>
            <a:cxnSpLocks/>
          </p:cNvCxnSpPr>
          <p:nvPr/>
        </p:nvCxnSpPr>
        <p:spPr>
          <a:xfrm>
            <a:off x="1219200" y="3733800"/>
            <a:ext cx="1422029" cy="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xmlns="" id="{82D9FC97-DAFC-782E-BAAE-3807F3E2FD40}"/>
              </a:ext>
            </a:extLst>
          </p:cNvPr>
          <p:cNvSpPr txBox="1"/>
          <p:nvPr/>
        </p:nvSpPr>
        <p:spPr>
          <a:xfrm>
            <a:off x="156830" y="3410634"/>
            <a:ext cx="1361124" cy="646331"/>
          </a:xfrm>
          <a:prstGeom prst="rect">
            <a:avLst/>
          </a:prstGeom>
          <a:noFill/>
        </p:spPr>
        <p:txBody>
          <a:bodyPr wrap="square" rtlCol="0">
            <a:spAutoFit/>
          </a:bodyPr>
          <a:lstStyle/>
          <a:p>
            <a:r>
              <a:rPr lang="en-US" dirty="0"/>
              <a:t>My </a:t>
            </a:r>
            <a:r>
              <a:rPr lang="en-US" dirty="0" err="1"/>
              <a:t>Bitmoji</a:t>
            </a:r>
            <a:r>
              <a:rPr lang="en-US" dirty="0"/>
              <a:t> </a:t>
            </a:r>
          </a:p>
          <a:p>
            <a:endParaRPr lang="en-US" dirty="0"/>
          </a:p>
        </p:txBody>
      </p:sp>
      <p:sp>
        <p:nvSpPr>
          <p:cNvPr id="10" name="TextBox 9">
            <a:extLst>
              <a:ext uri="{FF2B5EF4-FFF2-40B4-BE49-F238E27FC236}">
                <a16:creationId xmlns:a16="http://schemas.microsoft.com/office/drawing/2014/main" xmlns="" id="{E9208CE7-1469-8936-3BF6-0CCC4DB83FDC}"/>
              </a:ext>
            </a:extLst>
          </p:cNvPr>
          <p:cNvSpPr txBox="1"/>
          <p:nvPr/>
        </p:nvSpPr>
        <p:spPr>
          <a:xfrm>
            <a:off x="7721564" y="4831177"/>
            <a:ext cx="1361124" cy="923330"/>
          </a:xfrm>
          <a:prstGeom prst="rect">
            <a:avLst/>
          </a:prstGeom>
          <a:noFill/>
        </p:spPr>
        <p:txBody>
          <a:bodyPr wrap="square" rtlCol="0">
            <a:spAutoFit/>
          </a:bodyPr>
          <a:lstStyle/>
          <a:p>
            <a:r>
              <a:rPr lang="en-US" dirty="0"/>
              <a:t>(An example of a </a:t>
            </a:r>
            <a:r>
              <a:rPr lang="en-US" dirty="0" err="1"/>
              <a:t>Bitmoji</a:t>
            </a:r>
            <a:r>
              <a:rPr lang="en-US" dirty="0"/>
              <a:t> on the map)</a:t>
            </a:r>
          </a:p>
        </p:txBody>
      </p:sp>
      <p:sp>
        <p:nvSpPr>
          <p:cNvPr id="13" name="TextBox 12">
            <a:extLst>
              <a:ext uri="{FF2B5EF4-FFF2-40B4-BE49-F238E27FC236}">
                <a16:creationId xmlns:a16="http://schemas.microsoft.com/office/drawing/2014/main" xmlns="" id="{42688570-A750-B80B-4DDA-86205449A383}"/>
              </a:ext>
            </a:extLst>
          </p:cNvPr>
          <p:cNvSpPr txBox="1"/>
          <p:nvPr/>
        </p:nvSpPr>
        <p:spPr>
          <a:xfrm>
            <a:off x="7773996" y="900326"/>
            <a:ext cx="1361124" cy="1754326"/>
          </a:xfrm>
          <a:prstGeom prst="rect">
            <a:avLst/>
          </a:prstGeom>
          <a:noFill/>
        </p:spPr>
        <p:txBody>
          <a:bodyPr wrap="square" rtlCol="0">
            <a:spAutoFit/>
          </a:bodyPr>
          <a:lstStyle/>
          <a:p>
            <a:r>
              <a:rPr lang="en-US" dirty="0"/>
              <a:t>Location is very precise to what side of the building I am located.</a:t>
            </a:r>
          </a:p>
        </p:txBody>
      </p:sp>
      <p:cxnSp>
        <p:nvCxnSpPr>
          <p:cNvPr id="16" name="Straight Arrow Connector 15">
            <a:extLst>
              <a:ext uri="{FF2B5EF4-FFF2-40B4-BE49-F238E27FC236}">
                <a16:creationId xmlns:a16="http://schemas.microsoft.com/office/drawing/2014/main" xmlns="" id="{66E9E6CF-7C58-789E-9D2D-FF68C5A13ADC}"/>
              </a:ext>
            </a:extLst>
          </p:cNvPr>
          <p:cNvCxnSpPr>
            <a:cxnSpLocks/>
            <a:stCxn id="13" idx="1"/>
          </p:cNvCxnSpPr>
          <p:nvPr/>
        </p:nvCxnSpPr>
        <p:spPr>
          <a:xfrm flipH="1">
            <a:off x="6304469" y="1777489"/>
            <a:ext cx="1469527" cy="779777"/>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pic>
        <p:nvPicPr>
          <p:cNvPr id="15" name="Picture 6" descr="When you're closeted and change your bitmoji to male but no one asks you  about it. : r/ftm">
            <a:extLst>
              <a:ext uri="{FF2B5EF4-FFF2-40B4-BE49-F238E27FC236}">
                <a16:creationId xmlns:a16="http://schemas.microsoft.com/office/drawing/2014/main" xmlns="" id="{E7589EDD-80E9-C4E7-D1C4-FC4F21A6D34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5550" y="3530284"/>
            <a:ext cx="432116" cy="4321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When you're closeted and change your bitmoji to male but no one asks you  about it. : r/ftm">
            <a:extLst>
              <a:ext uri="{FF2B5EF4-FFF2-40B4-BE49-F238E27FC236}">
                <a16:creationId xmlns:a16="http://schemas.microsoft.com/office/drawing/2014/main" xmlns="" id="{E7589EDD-80E9-C4E7-D1C4-FC4F21A6D34C}"/>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030692" y="2295195"/>
            <a:ext cx="432116" cy="432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143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0" y="6311650"/>
            <a:ext cx="9157855" cy="546350"/>
          </a:xfrm>
          <a:prstGeom prst="rect">
            <a:avLst/>
          </a:prstGeom>
        </p:spPr>
      </p:pic>
      <p:sp>
        <p:nvSpPr>
          <p:cNvPr id="7" name="TextBox 6"/>
          <p:cNvSpPr txBox="1"/>
          <p:nvPr/>
        </p:nvSpPr>
        <p:spPr>
          <a:xfrm>
            <a:off x="381000" y="76200"/>
            <a:ext cx="7696200" cy="707886"/>
          </a:xfrm>
          <a:prstGeom prst="rect">
            <a:avLst/>
          </a:prstGeom>
          <a:noFill/>
        </p:spPr>
        <p:txBody>
          <a:bodyPr wrap="square" rtlCol="0">
            <a:spAutoFit/>
          </a:bodyPr>
          <a:lstStyle/>
          <a:p>
            <a:r>
              <a:rPr lang="en-US" sz="4000" b="1" dirty="0">
                <a:solidFill>
                  <a:srgbClr val="0070C0"/>
                </a:solidFill>
              </a:rPr>
              <a:t>Snapchat</a:t>
            </a:r>
            <a:endParaRPr lang="en-US" sz="4000" dirty="0">
              <a:solidFill>
                <a:srgbClr val="0070C0"/>
              </a:solidFill>
            </a:endParaRPr>
          </a:p>
        </p:txBody>
      </p:sp>
      <p:pic>
        <p:nvPicPr>
          <p:cNvPr id="2050" name="Picture 2" descr="Snapchat to Pay Music Artists Up to $100,000 per Month for Songs - Variety">
            <a:extLst>
              <a:ext uri="{FF2B5EF4-FFF2-40B4-BE49-F238E27FC236}">
                <a16:creationId xmlns:a16="http://schemas.microsoft.com/office/drawing/2014/main" xmlns="" id="{51D1EE1A-80E1-59ED-86B6-405EE61A8E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4044" y="291850"/>
            <a:ext cx="1628956" cy="91764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xmlns="" id="{1DF1F1D0-5968-D2EF-0702-4B278B82F13D}"/>
              </a:ext>
            </a:extLst>
          </p:cNvPr>
          <p:cNvSpPr txBox="1"/>
          <p:nvPr/>
        </p:nvSpPr>
        <p:spPr>
          <a:xfrm>
            <a:off x="4578927" y="3832125"/>
            <a:ext cx="3733800" cy="2308324"/>
          </a:xfrm>
          <a:prstGeom prst="rect">
            <a:avLst/>
          </a:prstGeom>
          <a:noFill/>
        </p:spPr>
        <p:txBody>
          <a:bodyPr wrap="square" rtlCol="0">
            <a:spAutoFit/>
          </a:bodyPr>
          <a:lstStyle/>
          <a:p>
            <a:r>
              <a:rPr lang="en-US" dirty="0"/>
              <a:t>Check and see who your student has blocked and then ask them why. They may have their privacy settings set to allow anyone to contact them.</a:t>
            </a:r>
          </a:p>
          <a:p>
            <a:r>
              <a:rPr lang="en-US" dirty="0">
                <a:solidFill>
                  <a:srgbClr val="00B050"/>
                </a:solidFill>
              </a:rPr>
              <a:t>If this is the case change the setting back to only friends can contact them. </a:t>
            </a:r>
            <a:r>
              <a:rPr lang="en-US" dirty="0">
                <a:solidFill>
                  <a:srgbClr val="FF0000"/>
                </a:solidFill>
              </a:rPr>
              <a:t>Also make sure they only friend people they know IRL!</a:t>
            </a:r>
          </a:p>
        </p:txBody>
      </p:sp>
      <p:pic>
        <p:nvPicPr>
          <p:cNvPr id="3" name="Picture 2" descr="Graphical user interface, application&#10;&#10;Description automatically generated">
            <a:extLst>
              <a:ext uri="{FF2B5EF4-FFF2-40B4-BE49-F238E27FC236}">
                <a16:creationId xmlns:a16="http://schemas.microsoft.com/office/drawing/2014/main" xmlns="" id="{7A69E397-A968-BDA0-DBD7-AB740ED1D7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662" y="750672"/>
            <a:ext cx="3049609" cy="5421527"/>
          </a:xfrm>
          <a:prstGeom prst="rect">
            <a:avLst/>
          </a:prstGeom>
          <a:ln>
            <a:solidFill>
              <a:schemeClr val="tx1"/>
            </a:solidFill>
          </a:ln>
        </p:spPr>
      </p:pic>
      <p:cxnSp>
        <p:nvCxnSpPr>
          <p:cNvPr id="17" name="Straight Arrow Connector 16">
            <a:extLst>
              <a:ext uri="{FF2B5EF4-FFF2-40B4-BE49-F238E27FC236}">
                <a16:creationId xmlns:a16="http://schemas.microsoft.com/office/drawing/2014/main" xmlns="" id="{ED48BE82-A8E4-7754-36A8-EC69BB7E8521}"/>
              </a:ext>
            </a:extLst>
          </p:cNvPr>
          <p:cNvCxnSpPr>
            <a:cxnSpLocks/>
          </p:cNvCxnSpPr>
          <p:nvPr/>
        </p:nvCxnSpPr>
        <p:spPr>
          <a:xfrm flipH="1">
            <a:off x="1969971" y="5334000"/>
            <a:ext cx="25146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A1877602-ED43-5168-6342-7B302B08852E}"/>
              </a:ext>
            </a:extLst>
          </p:cNvPr>
          <p:cNvSpPr txBox="1"/>
          <p:nvPr/>
        </p:nvSpPr>
        <p:spPr>
          <a:xfrm>
            <a:off x="3505201" y="1127383"/>
            <a:ext cx="3505199" cy="1200329"/>
          </a:xfrm>
          <a:prstGeom prst="rect">
            <a:avLst/>
          </a:prstGeom>
          <a:noFill/>
        </p:spPr>
        <p:txBody>
          <a:bodyPr wrap="square" rtlCol="0">
            <a:spAutoFit/>
          </a:bodyPr>
          <a:lstStyle/>
          <a:p>
            <a:r>
              <a:rPr lang="en-US" dirty="0"/>
              <a:t>Locations the user has been tagged, tagged themselves, or has favorited. </a:t>
            </a:r>
            <a:r>
              <a:rPr lang="en-US" dirty="0">
                <a:solidFill>
                  <a:srgbClr val="00B050"/>
                </a:solidFill>
              </a:rPr>
              <a:t>Look to see where they have made locations tags.</a:t>
            </a:r>
          </a:p>
        </p:txBody>
      </p:sp>
      <p:cxnSp>
        <p:nvCxnSpPr>
          <p:cNvPr id="14" name="Straight Arrow Connector 13">
            <a:extLst>
              <a:ext uri="{FF2B5EF4-FFF2-40B4-BE49-F238E27FC236}">
                <a16:creationId xmlns:a16="http://schemas.microsoft.com/office/drawing/2014/main" xmlns="" id="{31F3DED8-B059-A232-539E-953D550C3E99}"/>
              </a:ext>
            </a:extLst>
          </p:cNvPr>
          <p:cNvCxnSpPr>
            <a:cxnSpLocks/>
            <a:stCxn id="13" idx="1"/>
          </p:cNvCxnSpPr>
          <p:nvPr/>
        </p:nvCxnSpPr>
        <p:spPr>
          <a:xfrm flipH="1">
            <a:off x="1143001" y="1727548"/>
            <a:ext cx="2362200" cy="33016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9898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13855" y="6311650"/>
            <a:ext cx="9157855" cy="546350"/>
          </a:xfrm>
          <a:prstGeom prst="rect">
            <a:avLst/>
          </a:prstGeom>
        </p:spPr>
      </p:pic>
      <p:sp>
        <p:nvSpPr>
          <p:cNvPr id="7" name="TextBox 6"/>
          <p:cNvSpPr txBox="1"/>
          <p:nvPr/>
        </p:nvSpPr>
        <p:spPr>
          <a:xfrm>
            <a:off x="381000" y="76200"/>
            <a:ext cx="7696200" cy="707886"/>
          </a:xfrm>
          <a:prstGeom prst="rect">
            <a:avLst/>
          </a:prstGeom>
          <a:noFill/>
        </p:spPr>
        <p:txBody>
          <a:bodyPr wrap="square" rtlCol="0">
            <a:spAutoFit/>
          </a:bodyPr>
          <a:lstStyle/>
          <a:p>
            <a:r>
              <a:rPr lang="en-US" sz="4000" b="1" dirty="0">
                <a:solidFill>
                  <a:srgbClr val="0070C0"/>
                </a:solidFill>
              </a:rPr>
              <a:t>Snapchat: Family Center</a:t>
            </a:r>
            <a:endParaRPr lang="en-US" sz="4000" dirty="0">
              <a:solidFill>
                <a:srgbClr val="0070C0"/>
              </a:solidFill>
            </a:endParaRPr>
          </a:p>
        </p:txBody>
      </p:sp>
      <p:sp>
        <p:nvSpPr>
          <p:cNvPr id="5" name="TextBox 4">
            <a:extLst>
              <a:ext uri="{FF2B5EF4-FFF2-40B4-BE49-F238E27FC236}">
                <a16:creationId xmlns:a16="http://schemas.microsoft.com/office/drawing/2014/main" xmlns="" id="{75ACD47F-A97A-7C41-0352-0671FF4CB53B}"/>
              </a:ext>
            </a:extLst>
          </p:cNvPr>
          <p:cNvSpPr txBox="1"/>
          <p:nvPr/>
        </p:nvSpPr>
        <p:spPr>
          <a:xfrm>
            <a:off x="139122" y="4724400"/>
            <a:ext cx="8877300" cy="2031325"/>
          </a:xfrm>
          <a:prstGeom prst="rect">
            <a:avLst/>
          </a:prstGeom>
          <a:noFill/>
        </p:spPr>
        <p:txBody>
          <a:bodyPr wrap="square">
            <a:spAutoFit/>
          </a:bodyPr>
          <a:lstStyle/>
          <a:p>
            <a:pPr marL="285750" indent="-285750">
              <a:buFont typeface="Arial" panose="020B0604020202020204" pitchFamily="34" charset="0"/>
              <a:buChar char="•"/>
            </a:pPr>
            <a:r>
              <a:rPr lang="en-US" dirty="0"/>
              <a:t>What is family center: </a:t>
            </a:r>
            <a:r>
              <a:rPr lang="en-US" dirty="0">
                <a:hlinkClick r:id="rId4"/>
              </a:rPr>
              <a:t>https://help.snapchat.com/hc/en-us/articles/7121384944788-What-is-Family-Center-</a:t>
            </a:r>
            <a:endParaRPr lang="en-US" dirty="0"/>
          </a:p>
          <a:p>
            <a:pPr marL="285750" indent="-285750">
              <a:buFont typeface="Arial" panose="020B0604020202020204" pitchFamily="34" charset="0"/>
              <a:buChar char="•"/>
            </a:pPr>
            <a:r>
              <a:rPr lang="en-US" dirty="0"/>
              <a:t>How to find Family Center: </a:t>
            </a:r>
            <a:r>
              <a:rPr lang="en-US" dirty="0">
                <a:hlinkClick r:id="rId5"/>
              </a:rPr>
              <a:t>https://help.snapchat.com/hc/en-us/articles/8117064956948</a:t>
            </a:r>
            <a:endParaRPr lang="en-US" dirty="0"/>
          </a:p>
          <a:p>
            <a:pPr marL="285750" indent="-285750">
              <a:buFont typeface="Arial" panose="020B0604020202020204" pitchFamily="34" charset="0"/>
              <a:buChar char="•"/>
            </a:pPr>
            <a:r>
              <a:rPr lang="en-US" dirty="0"/>
              <a:t>Parent Guide: </a:t>
            </a:r>
            <a:r>
              <a:rPr lang="en-US" dirty="0">
                <a:hlinkClick r:id="rId6"/>
              </a:rPr>
              <a:t>https://help.snapchat.com/hc/en-us/articles/7047492972564-Download-A-Parent-s-Guide-to-Snapchat-</a:t>
            </a:r>
            <a:endParaRPr lang="en-US" dirty="0"/>
          </a:p>
          <a:p>
            <a:endParaRPr lang="en-US" dirty="0"/>
          </a:p>
          <a:p>
            <a:endParaRPr lang="en-US" dirty="0"/>
          </a:p>
        </p:txBody>
      </p:sp>
      <p:cxnSp>
        <p:nvCxnSpPr>
          <p:cNvPr id="11" name="Straight Connector 10"/>
          <p:cNvCxnSpPr/>
          <p:nvPr/>
        </p:nvCxnSpPr>
        <p:spPr>
          <a:xfrm>
            <a:off x="126422" y="4572000"/>
            <a:ext cx="8814654"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356716" y="860285"/>
            <a:ext cx="4038600" cy="2983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15494D3E-8414-8AF5-059F-199B9994B048}"/>
              </a:ext>
            </a:extLst>
          </p:cNvPr>
          <p:cNvSpPr txBox="1"/>
          <p:nvPr/>
        </p:nvSpPr>
        <p:spPr>
          <a:xfrm>
            <a:off x="493280" y="981586"/>
            <a:ext cx="4148759" cy="2862322"/>
          </a:xfrm>
          <a:prstGeom prst="rect">
            <a:avLst/>
          </a:prstGeom>
          <a:noFill/>
        </p:spPr>
        <p:txBody>
          <a:bodyPr wrap="square">
            <a:spAutoFit/>
          </a:bodyPr>
          <a:lstStyle/>
          <a:p>
            <a:r>
              <a:rPr lang="en-US" b="1" dirty="0"/>
              <a:t>How to Navigate to Family Center</a:t>
            </a:r>
          </a:p>
          <a:p>
            <a:pPr marL="285750" indent="-285750">
              <a:buFont typeface="Arial" panose="020B0604020202020204" pitchFamily="34" charset="0"/>
              <a:buChar char="•"/>
            </a:pPr>
            <a:r>
              <a:rPr lang="en-US" dirty="0"/>
              <a:t>Settings, scroll to the Privacy </a:t>
            </a:r>
            <a:r>
              <a:rPr lang="en-US" dirty="0" smtClean="0"/>
              <a:t/>
            </a:r>
            <a:br>
              <a:rPr lang="en-US" dirty="0" smtClean="0"/>
            </a:br>
            <a:r>
              <a:rPr lang="en-US" dirty="0" smtClean="0"/>
              <a:t>Controls </a:t>
            </a:r>
            <a:r>
              <a:rPr lang="en-US" dirty="0"/>
              <a:t>Section, Tap Family Center</a:t>
            </a:r>
          </a:p>
          <a:p>
            <a:pPr marL="285750" indent="-285750">
              <a:buFont typeface="Arial" panose="020B0604020202020204" pitchFamily="34" charset="0"/>
              <a:buChar char="•"/>
            </a:pPr>
            <a:r>
              <a:rPr lang="en-US" dirty="0"/>
              <a:t>Go through setup </a:t>
            </a:r>
          </a:p>
          <a:p>
            <a:pPr marL="285750" indent="-285750">
              <a:buFont typeface="Arial" panose="020B0604020202020204" pitchFamily="34" charset="0"/>
              <a:buChar char="•"/>
            </a:pPr>
            <a:r>
              <a:rPr lang="en-US" dirty="0"/>
              <a:t>Friend your student’s Snapchat </a:t>
            </a:r>
            <a:r>
              <a:rPr lang="en-US" dirty="0" smtClean="0"/>
              <a:t/>
            </a:r>
            <a:br>
              <a:rPr lang="en-US" dirty="0" smtClean="0"/>
            </a:br>
            <a:r>
              <a:rPr lang="en-US" dirty="0" smtClean="0"/>
              <a:t>account</a:t>
            </a:r>
            <a:endParaRPr lang="en-US" dirty="0"/>
          </a:p>
          <a:p>
            <a:pPr marL="285750" indent="-285750">
              <a:buFont typeface="Arial" panose="020B0604020202020204" pitchFamily="34" charset="0"/>
              <a:buChar char="•"/>
            </a:pPr>
            <a:r>
              <a:rPr lang="en-US" dirty="0"/>
              <a:t>Go to the invitation screen and </a:t>
            </a:r>
            <a:r>
              <a:rPr lang="en-US" dirty="0" smtClean="0"/>
              <a:t/>
            </a:r>
            <a:br>
              <a:rPr lang="en-US" dirty="0" smtClean="0"/>
            </a:br>
            <a:r>
              <a:rPr lang="en-US" dirty="0" smtClean="0"/>
              <a:t>select </a:t>
            </a:r>
            <a:r>
              <a:rPr lang="en-US" dirty="0"/>
              <a:t>your students Snapchat name.</a:t>
            </a:r>
          </a:p>
          <a:p>
            <a:pPr marL="285750" indent="-285750">
              <a:buFont typeface="Arial" panose="020B0604020202020204" pitchFamily="34" charset="0"/>
              <a:buChar char="•"/>
            </a:pPr>
            <a:r>
              <a:rPr lang="en-US" dirty="0"/>
              <a:t>Invitation will be sent, make </a:t>
            </a:r>
            <a:r>
              <a:rPr lang="en-US" dirty="0" smtClean="0"/>
              <a:t>sure</a:t>
            </a:r>
            <a:br>
              <a:rPr lang="en-US" dirty="0" smtClean="0"/>
            </a:br>
            <a:r>
              <a:rPr lang="en-US" dirty="0" smtClean="0"/>
              <a:t>they </a:t>
            </a:r>
            <a:r>
              <a:rPr lang="en-US" dirty="0"/>
              <a:t>accept. </a:t>
            </a:r>
          </a:p>
        </p:txBody>
      </p:sp>
      <p:sp>
        <p:nvSpPr>
          <p:cNvPr id="12" name="Rounded Rectangle 11"/>
          <p:cNvSpPr/>
          <p:nvPr/>
        </p:nvSpPr>
        <p:spPr>
          <a:xfrm>
            <a:off x="4531880" y="860285"/>
            <a:ext cx="4275184" cy="360944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5BA750E7-B972-354F-712C-263999B088CE}"/>
              </a:ext>
            </a:extLst>
          </p:cNvPr>
          <p:cNvSpPr txBox="1"/>
          <p:nvPr/>
        </p:nvSpPr>
        <p:spPr>
          <a:xfrm>
            <a:off x="4724921" y="981586"/>
            <a:ext cx="4291501" cy="3416320"/>
          </a:xfrm>
          <a:prstGeom prst="rect">
            <a:avLst/>
          </a:prstGeom>
          <a:noFill/>
        </p:spPr>
        <p:txBody>
          <a:bodyPr wrap="square">
            <a:spAutoFit/>
          </a:bodyPr>
          <a:lstStyle/>
          <a:p>
            <a:r>
              <a:rPr lang="en-US" b="1" dirty="0"/>
              <a:t>Parental Controls: Family Center</a:t>
            </a:r>
          </a:p>
          <a:p>
            <a:pPr marL="285750" indent="-285750">
              <a:buFont typeface="Arial" panose="020B0604020202020204" pitchFamily="34" charset="0"/>
              <a:buChar char="•"/>
            </a:pPr>
            <a:r>
              <a:rPr lang="en-US" dirty="0"/>
              <a:t>Parents must be registered with DOB over 25.</a:t>
            </a:r>
          </a:p>
          <a:p>
            <a:pPr marL="285750" indent="-285750">
              <a:buFont typeface="Arial" panose="020B0604020202020204" pitchFamily="34" charset="0"/>
              <a:buChar char="•"/>
            </a:pPr>
            <a:r>
              <a:rPr lang="en-US" dirty="0" smtClean="0"/>
              <a:t>Lets </a:t>
            </a:r>
            <a:r>
              <a:rPr lang="en-US" dirty="0"/>
              <a:t>you see which Snapchat friends your student have sent messages, photographs, videos in the last 7 days. </a:t>
            </a:r>
            <a:r>
              <a:rPr lang="en-US" dirty="0" smtClean="0">
                <a:solidFill>
                  <a:srgbClr val="FF0000"/>
                </a:solidFill>
              </a:rPr>
              <a:t>Note: You </a:t>
            </a:r>
            <a:r>
              <a:rPr lang="en-US" dirty="0">
                <a:solidFill>
                  <a:srgbClr val="FF0000"/>
                </a:solidFill>
              </a:rPr>
              <a:t>can not see their content. </a:t>
            </a:r>
          </a:p>
          <a:p>
            <a:pPr marL="285750" indent="-285750">
              <a:buFont typeface="Arial" panose="020B0604020202020204" pitchFamily="34" charset="0"/>
              <a:buChar char="•"/>
            </a:pPr>
            <a:r>
              <a:rPr lang="en-US" dirty="0"/>
              <a:t>See complete list of their teens existing friends and easily view new friends.</a:t>
            </a:r>
          </a:p>
          <a:p>
            <a:pPr marL="285750" indent="-285750">
              <a:buFont typeface="Arial" panose="020B0604020202020204" pitchFamily="34" charset="0"/>
              <a:buChar char="•"/>
            </a:pPr>
            <a:r>
              <a:rPr lang="en-US" dirty="0"/>
              <a:t>Limit their teen's ability to view certain content like stories and spotlights </a:t>
            </a:r>
          </a:p>
          <a:p>
            <a:pPr marL="285750" indent="-285750">
              <a:buFont typeface="Arial" panose="020B0604020202020204" pitchFamily="34" charset="0"/>
              <a:buChar char="•"/>
            </a:pPr>
            <a:r>
              <a:rPr lang="en-US" dirty="0" smtClean="0"/>
              <a:t>Report </a:t>
            </a:r>
            <a:r>
              <a:rPr lang="en-US" dirty="0"/>
              <a:t>accounts.</a:t>
            </a:r>
          </a:p>
        </p:txBody>
      </p:sp>
    </p:spTree>
    <p:extLst>
      <p:ext uri="{BB962C8B-B14F-4D97-AF65-F5344CB8AC3E}">
        <p14:creationId xmlns:p14="http://schemas.microsoft.com/office/powerpoint/2010/main" val="1638886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0" y="6210324"/>
            <a:ext cx="9157855" cy="546350"/>
          </a:xfrm>
          <a:prstGeom prst="rect">
            <a:avLst/>
          </a:prstGeom>
        </p:spPr>
      </p:pic>
      <p:sp>
        <p:nvSpPr>
          <p:cNvPr id="7" name="TextBox 6"/>
          <p:cNvSpPr txBox="1"/>
          <p:nvPr/>
        </p:nvSpPr>
        <p:spPr>
          <a:xfrm>
            <a:off x="381000" y="76200"/>
            <a:ext cx="7696200" cy="707886"/>
          </a:xfrm>
          <a:prstGeom prst="rect">
            <a:avLst/>
          </a:prstGeom>
          <a:noFill/>
        </p:spPr>
        <p:txBody>
          <a:bodyPr wrap="square" rtlCol="0">
            <a:spAutoFit/>
          </a:bodyPr>
          <a:lstStyle/>
          <a:p>
            <a:r>
              <a:rPr lang="en-US" sz="4000" b="1" dirty="0">
                <a:solidFill>
                  <a:srgbClr val="0070C0"/>
                </a:solidFill>
              </a:rPr>
              <a:t>Bonus! Snapchat’s My Eyes Only</a:t>
            </a:r>
            <a:endParaRPr lang="en-US" sz="4000" dirty="0">
              <a:solidFill>
                <a:srgbClr val="0070C0"/>
              </a:solidFill>
            </a:endParaRPr>
          </a:p>
        </p:txBody>
      </p:sp>
      <p:sp>
        <p:nvSpPr>
          <p:cNvPr id="22" name="TextBox 21">
            <a:extLst>
              <a:ext uri="{FF2B5EF4-FFF2-40B4-BE49-F238E27FC236}">
                <a16:creationId xmlns:a16="http://schemas.microsoft.com/office/drawing/2014/main" xmlns="" id="{4A1A37B0-081F-00AA-6C58-6F4CBD050A60}"/>
              </a:ext>
            </a:extLst>
          </p:cNvPr>
          <p:cNvSpPr txBox="1"/>
          <p:nvPr/>
        </p:nvSpPr>
        <p:spPr>
          <a:xfrm>
            <a:off x="4229100" y="1066248"/>
            <a:ext cx="4610100" cy="2308324"/>
          </a:xfrm>
          <a:prstGeom prst="rect">
            <a:avLst/>
          </a:prstGeom>
          <a:noFill/>
        </p:spPr>
        <p:txBody>
          <a:bodyPr wrap="square">
            <a:spAutoFit/>
          </a:bodyPr>
          <a:lstStyle/>
          <a:p>
            <a:r>
              <a:rPr lang="en-US" b="1" dirty="0"/>
              <a:t>What is </a:t>
            </a:r>
            <a:r>
              <a:rPr lang="en-US" b="1" dirty="0" smtClean="0"/>
              <a:t>it?</a:t>
            </a:r>
            <a:endParaRPr lang="en-US" b="1" dirty="0"/>
          </a:p>
          <a:p>
            <a:pPr marL="285750" indent="-285750">
              <a:buFont typeface="Arial" panose="020B0604020202020204" pitchFamily="34" charset="0"/>
              <a:buChar char="•"/>
            </a:pPr>
            <a:r>
              <a:rPr lang="en-US" dirty="0"/>
              <a:t>Fully encrypted picture locker</a:t>
            </a:r>
          </a:p>
          <a:p>
            <a:pPr marL="285750" indent="-285750">
              <a:buFont typeface="Arial" panose="020B0604020202020204" pitchFamily="34" charset="0"/>
              <a:buChar char="•"/>
            </a:pPr>
            <a:r>
              <a:rPr lang="en-US" dirty="0"/>
              <a:t>Snapchat does not even know what's inside</a:t>
            </a:r>
          </a:p>
          <a:p>
            <a:pPr marL="285750" indent="-285750">
              <a:buFont typeface="Arial" panose="020B0604020202020204" pitchFamily="34" charset="0"/>
              <a:buChar char="•"/>
            </a:pPr>
            <a:r>
              <a:rPr lang="en-US" dirty="0"/>
              <a:t>Forensic imaging doesn’t know what is inside</a:t>
            </a:r>
          </a:p>
          <a:p>
            <a:pPr marL="285750" indent="-285750">
              <a:buFont typeface="Arial" panose="020B0604020202020204" pitchFamily="34" charset="0"/>
              <a:buChar char="•"/>
            </a:pPr>
            <a:r>
              <a:rPr lang="en-US" dirty="0"/>
              <a:t>Lose the password, you lose access</a:t>
            </a:r>
          </a:p>
          <a:p>
            <a:endParaRPr lang="en-US" dirty="0"/>
          </a:p>
          <a:p>
            <a:r>
              <a:rPr lang="en-US" dirty="0"/>
              <a:t>Does your student know the PASSWORD? </a:t>
            </a:r>
          </a:p>
        </p:txBody>
      </p:sp>
      <p:pic>
        <p:nvPicPr>
          <p:cNvPr id="3" name="Picture 2" descr="Diagram&#10;&#10;Description automatically generated with low confidence">
            <a:extLst>
              <a:ext uri="{FF2B5EF4-FFF2-40B4-BE49-F238E27FC236}">
                <a16:creationId xmlns:a16="http://schemas.microsoft.com/office/drawing/2014/main" xmlns="" id="{EDB6F0DB-FE76-9ACD-B7CD-8A3086FF4A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990600"/>
            <a:ext cx="2799167" cy="4976296"/>
          </a:xfrm>
          <a:prstGeom prst="rect">
            <a:avLst/>
          </a:prstGeom>
          <a:ln>
            <a:solidFill>
              <a:schemeClr val="tx1"/>
            </a:solidFill>
          </a:ln>
        </p:spPr>
      </p:pic>
      <p:cxnSp>
        <p:nvCxnSpPr>
          <p:cNvPr id="18" name="Straight Arrow Connector 17">
            <a:extLst>
              <a:ext uri="{FF2B5EF4-FFF2-40B4-BE49-F238E27FC236}">
                <a16:creationId xmlns:a16="http://schemas.microsoft.com/office/drawing/2014/main" xmlns="" id="{7047AB97-DEBE-103B-B0B6-56A149E26336}"/>
              </a:ext>
            </a:extLst>
          </p:cNvPr>
          <p:cNvCxnSpPr>
            <a:cxnSpLocks/>
          </p:cNvCxnSpPr>
          <p:nvPr/>
        </p:nvCxnSpPr>
        <p:spPr>
          <a:xfrm flipH="1">
            <a:off x="2362200" y="2340115"/>
            <a:ext cx="1866900" cy="40308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pic>
        <p:nvPicPr>
          <p:cNvPr id="1026" name="Picture 2" descr="What's in the box meme Seven movie quote Brad Pitt ...">
            <a:extLst>
              <a:ext uri="{FF2B5EF4-FFF2-40B4-BE49-F238E27FC236}">
                <a16:creationId xmlns:a16="http://schemas.microsoft.com/office/drawing/2014/main" xmlns="" id="{B079B208-557B-C550-7977-F69C9606D6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7515" y="4006002"/>
            <a:ext cx="3162300" cy="177912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ED29C71C-5FCC-52F9-8C26-2FF4D440850D}"/>
              </a:ext>
            </a:extLst>
          </p:cNvPr>
          <p:cNvSpPr txBox="1"/>
          <p:nvPr/>
        </p:nvSpPr>
        <p:spPr>
          <a:xfrm>
            <a:off x="7600950" y="5748575"/>
            <a:ext cx="1238250" cy="307777"/>
          </a:xfrm>
          <a:prstGeom prst="rect">
            <a:avLst/>
          </a:prstGeom>
          <a:noFill/>
        </p:spPr>
        <p:txBody>
          <a:bodyPr wrap="square">
            <a:spAutoFit/>
          </a:bodyPr>
          <a:lstStyle/>
          <a:p>
            <a:r>
              <a:rPr lang="en-US" sz="1400" dirty="0"/>
              <a:t>Movie: Seven</a:t>
            </a:r>
          </a:p>
        </p:txBody>
      </p:sp>
    </p:spTree>
    <p:extLst>
      <p:ext uri="{BB962C8B-B14F-4D97-AF65-F5344CB8AC3E}">
        <p14:creationId xmlns:p14="http://schemas.microsoft.com/office/powerpoint/2010/main" val="4244362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1954" y="6300874"/>
            <a:ext cx="9157855" cy="546350"/>
          </a:xfrm>
          <a:prstGeom prst="rect">
            <a:avLst/>
          </a:prstGeom>
        </p:spPr>
      </p:pic>
      <p:sp>
        <p:nvSpPr>
          <p:cNvPr id="7" name="TextBox 6"/>
          <p:cNvSpPr txBox="1"/>
          <p:nvPr/>
        </p:nvSpPr>
        <p:spPr>
          <a:xfrm>
            <a:off x="381000" y="304800"/>
            <a:ext cx="3657600" cy="1323439"/>
          </a:xfrm>
          <a:prstGeom prst="rect">
            <a:avLst/>
          </a:prstGeom>
          <a:noFill/>
        </p:spPr>
        <p:txBody>
          <a:bodyPr wrap="square" rtlCol="0">
            <a:spAutoFit/>
          </a:bodyPr>
          <a:lstStyle/>
          <a:p>
            <a:r>
              <a:rPr lang="en-US" sz="4000" b="1" dirty="0">
                <a:solidFill>
                  <a:srgbClr val="7030A0"/>
                </a:solidFill>
              </a:rPr>
              <a:t>Social Media Popularity  </a:t>
            </a:r>
            <a:endParaRPr lang="en-US" sz="4000" dirty="0">
              <a:solidFill>
                <a:srgbClr val="7030A0"/>
              </a:solidFill>
            </a:endParaRPr>
          </a:p>
        </p:txBody>
      </p:sp>
      <p:sp>
        <p:nvSpPr>
          <p:cNvPr id="2" name="TextBox 1">
            <a:extLst>
              <a:ext uri="{FF2B5EF4-FFF2-40B4-BE49-F238E27FC236}">
                <a16:creationId xmlns:a16="http://schemas.microsoft.com/office/drawing/2014/main" xmlns="" id="{05A939B8-442B-B215-507D-7CA57973835E}"/>
              </a:ext>
            </a:extLst>
          </p:cNvPr>
          <p:cNvSpPr txBox="1"/>
          <p:nvPr/>
        </p:nvSpPr>
        <p:spPr>
          <a:xfrm>
            <a:off x="1511663" y="1822613"/>
            <a:ext cx="5140014" cy="321640"/>
          </a:xfrm>
          <a:prstGeom prst="rect">
            <a:avLst/>
          </a:prstGeom>
          <a:noFill/>
        </p:spPr>
        <p:txBody>
          <a:bodyPr wrap="square">
            <a:spAutoFit/>
          </a:bodyPr>
          <a:lstStyle/>
          <a:p>
            <a:pPr marL="171450" lvl="0" indent="-171450">
              <a:buFont typeface="Arial" panose="020B0604020202020204" pitchFamily="34" charset="0"/>
              <a:buChar char="•"/>
              <a:defRPr/>
            </a:pPr>
            <a:endParaRPr lang="en-US" sz="2400" dirty="0"/>
          </a:p>
        </p:txBody>
      </p:sp>
      <p:pic>
        <p:nvPicPr>
          <p:cNvPr id="5" name="Picture 4">
            <a:extLst>
              <a:ext uri="{FF2B5EF4-FFF2-40B4-BE49-F238E27FC236}">
                <a16:creationId xmlns:a16="http://schemas.microsoft.com/office/drawing/2014/main" xmlns="" id="{14EA7A33-09BD-F227-07BA-7ECC4DDEC22A}"/>
              </a:ext>
            </a:extLst>
          </p:cNvPr>
          <p:cNvPicPr>
            <a:picLocks noChangeAspect="1"/>
          </p:cNvPicPr>
          <p:nvPr/>
        </p:nvPicPr>
        <p:blipFill>
          <a:blip r:embed="rId4"/>
          <a:stretch>
            <a:fillRect/>
          </a:stretch>
        </p:blipFill>
        <p:spPr>
          <a:xfrm>
            <a:off x="3225250" y="152400"/>
            <a:ext cx="5813638" cy="5943600"/>
          </a:xfrm>
          <a:prstGeom prst="rect">
            <a:avLst/>
          </a:prstGeom>
          <a:ln>
            <a:solidFill>
              <a:schemeClr val="accent1"/>
            </a:solidFill>
          </a:ln>
        </p:spPr>
      </p:pic>
    </p:spTree>
    <p:extLst>
      <p:ext uri="{BB962C8B-B14F-4D97-AF65-F5344CB8AC3E}">
        <p14:creationId xmlns:p14="http://schemas.microsoft.com/office/powerpoint/2010/main" val="834839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0" y="6019800"/>
            <a:ext cx="9157855" cy="546350"/>
          </a:xfrm>
          <a:prstGeom prst="rect">
            <a:avLst/>
          </a:prstGeom>
        </p:spPr>
      </p:pic>
      <p:sp>
        <p:nvSpPr>
          <p:cNvPr id="7" name="TextBox 6"/>
          <p:cNvSpPr txBox="1"/>
          <p:nvPr/>
        </p:nvSpPr>
        <p:spPr>
          <a:xfrm>
            <a:off x="381000" y="76200"/>
            <a:ext cx="7696200" cy="707886"/>
          </a:xfrm>
          <a:prstGeom prst="rect">
            <a:avLst/>
          </a:prstGeom>
          <a:noFill/>
        </p:spPr>
        <p:txBody>
          <a:bodyPr wrap="square" rtlCol="0">
            <a:spAutoFit/>
          </a:bodyPr>
          <a:lstStyle/>
          <a:p>
            <a:r>
              <a:rPr lang="en-US" sz="4000" b="1" dirty="0">
                <a:solidFill>
                  <a:srgbClr val="0070C0"/>
                </a:solidFill>
              </a:rPr>
              <a:t>Bonus! Snapchat’s My Eyes Only</a:t>
            </a:r>
            <a:endParaRPr lang="en-US" sz="4000" dirty="0">
              <a:solidFill>
                <a:srgbClr val="0070C0"/>
              </a:solidFill>
            </a:endParaRPr>
          </a:p>
        </p:txBody>
      </p:sp>
      <p:pic>
        <p:nvPicPr>
          <p:cNvPr id="2050" name="Picture 2" descr="Snapchat to Pay Music Artists Up to $100,000 per Month for Songs - Variety">
            <a:extLst>
              <a:ext uri="{FF2B5EF4-FFF2-40B4-BE49-F238E27FC236}">
                <a16:creationId xmlns:a16="http://schemas.microsoft.com/office/drawing/2014/main" xmlns="" id="{51D1EE1A-80E1-59ED-86B6-405EE61A8E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2958" y="228601"/>
            <a:ext cx="1217397" cy="685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creenshot of a phone&#10;&#10;Description automatically generated with medium confidence">
            <a:extLst>
              <a:ext uri="{FF2B5EF4-FFF2-40B4-BE49-F238E27FC236}">
                <a16:creationId xmlns:a16="http://schemas.microsoft.com/office/drawing/2014/main" xmlns="" id="{AA575656-9329-6A02-A056-BEF5474A23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0783" y="1066800"/>
            <a:ext cx="2528888" cy="4495800"/>
          </a:xfrm>
          <a:prstGeom prst="rect">
            <a:avLst/>
          </a:prstGeom>
        </p:spPr>
      </p:pic>
      <p:cxnSp>
        <p:nvCxnSpPr>
          <p:cNvPr id="18" name="Straight Arrow Connector 17">
            <a:extLst>
              <a:ext uri="{FF2B5EF4-FFF2-40B4-BE49-F238E27FC236}">
                <a16:creationId xmlns:a16="http://schemas.microsoft.com/office/drawing/2014/main" xmlns="" id="{7047AB97-DEBE-103B-B0B6-56A149E26336}"/>
              </a:ext>
            </a:extLst>
          </p:cNvPr>
          <p:cNvCxnSpPr>
            <a:cxnSpLocks/>
          </p:cNvCxnSpPr>
          <p:nvPr/>
        </p:nvCxnSpPr>
        <p:spPr>
          <a:xfrm>
            <a:off x="2895600" y="5115960"/>
            <a:ext cx="2128838" cy="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xmlns="" id="{4A1A37B0-081F-00AA-6C58-6F4CBD050A60}"/>
              </a:ext>
            </a:extLst>
          </p:cNvPr>
          <p:cNvSpPr txBox="1"/>
          <p:nvPr/>
        </p:nvSpPr>
        <p:spPr>
          <a:xfrm>
            <a:off x="1143000" y="4654295"/>
            <a:ext cx="2019854" cy="923330"/>
          </a:xfrm>
          <a:prstGeom prst="rect">
            <a:avLst/>
          </a:prstGeom>
          <a:noFill/>
        </p:spPr>
        <p:txBody>
          <a:bodyPr wrap="square">
            <a:spAutoFit/>
          </a:bodyPr>
          <a:lstStyle/>
          <a:p>
            <a:pPr marL="285750" indent="-285750">
              <a:buFont typeface="Arial" panose="020B0604020202020204" pitchFamily="34" charset="0"/>
              <a:buChar char="•"/>
            </a:pPr>
            <a:r>
              <a:rPr lang="en-US" dirty="0"/>
              <a:t>Access Photos</a:t>
            </a:r>
          </a:p>
          <a:p>
            <a:pPr marL="285750" indent="-285750">
              <a:buFont typeface="Arial" panose="020B0604020202020204" pitchFamily="34" charset="0"/>
              <a:buChar char="•"/>
            </a:pPr>
            <a:r>
              <a:rPr lang="en-US" dirty="0"/>
              <a:t>Saved Snaps</a:t>
            </a:r>
          </a:p>
          <a:p>
            <a:pPr marL="285750" indent="-285750">
              <a:buFont typeface="Arial" panose="020B0604020202020204" pitchFamily="34" charset="0"/>
              <a:buChar char="•"/>
            </a:pPr>
            <a:r>
              <a:rPr lang="en-US" dirty="0">
                <a:solidFill>
                  <a:srgbClr val="FF0000"/>
                </a:solidFill>
              </a:rPr>
              <a:t>My Eyes Only</a:t>
            </a:r>
          </a:p>
        </p:txBody>
      </p:sp>
      <p:sp>
        <p:nvSpPr>
          <p:cNvPr id="8" name="TextBox 7">
            <a:extLst>
              <a:ext uri="{FF2B5EF4-FFF2-40B4-BE49-F238E27FC236}">
                <a16:creationId xmlns:a16="http://schemas.microsoft.com/office/drawing/2014/main" xmlns="" id="{4A1A37B0-081F-00AA-6C58-6F4CBD050A60}"/>
              </a:ext>
            </a:extLst>
          </p:cNvPr>
          <p:cNvSpPr txBox="1"/>
          <p:nvPr/>
        </p:nvSpPr>
        <p:spPr>
          <a:xfrm>
            <a:off x="412750" y="784086"/>
            <a:ext cx="1722174" cy="646331"/>
          </a:xfrm>
          <a:prstGeom prst="rect">
            <a:avLst/>
          </a:prstGeom>
          <a:noFill/>
        </p:spPr>
        <p:txBody>
          <a:bodyPr wrap="square">
            <a:spAutoFit/>
          </a:bodyPr>
          <a:lstStyle/>
          <a:p>
            <a:r>
              <a:rPr lang="en-US" dirty="0"/>
              <a:t>How to access</a:t>
            </a:r>
            <a:br>
              <a:rPr lang="en-US" dirty="0"/>
            </a:br>
            <a:r>
              <a:rPr lang="en-US" dirty="0"/>
              <a:t>My Eyes Only</a:t>
            </a:r>
          </a:p>
        </p:txBody>
      </p:sp>
      <p:sp>
        <p:nvSpPr>
          <p:cNvPr id="10" name="TextBox 9">
            <a:extLst>
              <a:ext uri="{FF2B5EF4-FFF2-40B4-BE49-F238E27FC236}">
                <a16:creationId xmlns:a16="http://schemas.microsoft.com/office/drawing/2014/main" xmlns="" id="{83F9F9BA-F92E-3C02-0272-3A91C4DB043C}"/>
              </a:ext>
            </a:extLst>
          </p:cNvPr>
          <p:cNvSpPr txBox="1"/>
          <p:nvPr/>
        </p:nvSpPr>
        <p:spPr>
          <a:xfrm>
            <a:off x="3437806" y="2621214"/>
            <a:ext cx="4034841" cy="400110"/>
          </a:xfrm>
          <a:prstGeom prst="rect">
            <a:avLst/>
          </a:prstGeom>
          <a:noFill/>
        </p:spPr>
        <p:txBody>
          <a:bodyPr wrap="square">
            <a:spAutoFit/>
          </a:bodyPr>
          <a:lstStyle/>
          <a:p>
            <a:pPr algn="ctr"/>
            <a:r>
              <a:rPr lang="en-US" sz="2000" dirty="0" smtClean="0">
                <a:solidFill>
                  <a:schemeClr val="bg1"/>
                </a:solidFill>
              </a:rPr>
              <a:t>(Home Screen)</a:t>
            </a:r>
            <a:endParaRPr lang="en-US" sz="2000" dirty="0">
              <a:solidFill>
                <a:schemeClr val="bg1"/>
              </a:solidFill>
            </a:endParaRPr>
          </a:p>
        </p:txBody>
      </p:sp>
    </p:spTree>
    <p:extLst>
      <p:ext uri="{BB962C8B-B14F-4D97-AF65-F5344CB8AC3E}">
        <p14:creationId xmlns:p14="http://schemas.microsoft.com/office/powerpoint/2010/main" val="1833607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11545" y="6246538"/>
            <a:ext cx="9157855" cy="546350"/>
          </a:xfrm>
          <a:prstGeom prst="rect">
            <a:avLst/>
          </a:prstGeom>
        </p:spPr>
      </p:pic>
      <p:sp>
        <p:nvSpPr>
          <p:cNvPr id="7" name="TextBox 6"/>
          <p:cNvSpPr txBox="1"/>
          <p:nvPr/>
        </p:nvSpPr>
        <p:spPr>
          <a:xfrm>
            <a:off x="381000" y="76200"/>
            <a:ext cx="7696200" cy="707886"/>
          </a:xfrm>
          <a:prstGeom prst="rect">
            <a:avLst/>
          </a:prstGeom>
          <a:noFill/>
        </p:spPr>
        <p:txBody>
          <a:bodyPr wrap="square" rtlCol="0">
            <a:spAutoFit/>
          </a:bodyPr>
          <a:lstStyle/>
          <a:p>
            <a:r>
              <a:rPr lang="en-US" sz="4000" b="1" dirty="0">
                <a:solidFill>
                  <a:srgbClr val="0070C0"/>
                </a:solidFill>
              </a:rPr>
              <a:t>Bonus! Snapchat’s My Eyes Only</a:t>
            </a:r>
            <a:endParaRPr lang="en-US" sz="4000" dirty="0">
              <a:solidFill>
                <a:srgbClr val="0070C0"/>
              </a:solidFill>
            </a:endParaRPr>
          </a:p>
        </p:txBody>
      </p:sp>
      <p:pic>
        <p:nvPicPr>
          <p:cNvPr id="2050" name="Picture 2" descr="Snapchat to Pay Music Artists Up to $100,000 per Month for Songs - Variety">
            <a:extLst>
              <a:ext uri="{FF2B5EF4-FFF2-40B4-BE49-F238E27FC236}">
                <a16:creationId xmlns:a16="http://schemas.microsoft.com/office/drawing/2014/main" xmlns="" id="{51D1EE1A-80E1-59ED-86B6-405EE61A8E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7615" y="76200"/>
            <a:ext cx="969586" cy="5462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xmlns="" id="{4A1A37B0-081F-00AA-6C58-6F4CBD050A60}"/>
              </a:ext>
            </a:extLst>
          </p:cNvPr>
          <p:cNvSpPr txBox="1"/>
          <p:nvPr/>
        </p:nvSpPr>
        <p:spPr>
          <a:xfrm>
            <a:off x="228600" y="1222921"/>
            <a:ext cx="1722174" cy="646331"/>
          </a:xfrm>
          <a:prstGeom prst="rect">
            <a:avLst/>
          </a:prstGeom>
          <a:noFill/>
        </p:spPr>
        <p:txBody>
          <a:bodyPr wrap="square">
            <a:spAutoFit/>
          </a:bodyPr>
          <a:lstStyle/>
          <a:p>
            <a:r>
              <a:rPr lang="en-US" dirty="0"/>
              <a:t>Swipe top row to the left</a:t>
            </a:r>
          </a:p>
        </p:txBody>
      </p:sp>
      <p:pic>
        <p:nvPicPr>
          <p:cNvPr id="5" name="Picture 4" descr="A screenshot of a computer&#10;&#10;Description automatically generated">
            <a:extLst>
              <a:ext uri="{FF2B5EF4-FFF2-40B4-BE49-F238E27FC236}">
                <a16:creationId xmlns:a16="http://schemas.microsoft.com/office/drawing/2014/main" xmlns="" id="{FB85F1B1-2071-073E-8297-D39973BAB3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70547" y="990600"/>
            <a:ext cx="2640718" cy="4975236"/>
          </a:xfrm>
          <a:prstGeom prst="rect">
            <a:avLst/>
          </a:prstGeom>
          <a:ln>
            <a:solidFill>
              <a:schemeClr val="tx1"/>
            </a:solidFill>
          </a:ln>
        </p:spPr>
      </p:pic>
      <p:cxnSp>
        <p:nvCxnSpPr>
          <p:cNvPr id="18" name="Straight Arrow Connector 17">
            <a:extLst>
              <a:ext uri="{FF2B5EF4-FFF2-40B4-BE49-F238E27FC236}">
                <a16:creationId xmlns:a16="http://schemas.microsoft.com/office/drawing/2014/main" xmlns="" id="{7047AB97-DEBE-103B-B0B6-56A149E26336}"/>
              </a:ext>
            </a:extLst>
          </p:cNvPr>
          <p:cNvCxnSpPr>
            <a:cxnSpLocks/>
          </p:cNvCxnSpPr>
          <p:nvPr/>
        </p:nvCxnSpPr>
        <p:spPr>
          <a:xfrm>
            <a:off x="1371600" y="1636538"/>
            <a:ext cx="1524000" cy="439228"/>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50627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0" y="6248400"/>
            <a:ext cx="9157855" cy="546350"/>
          </a:xfrm>
          <a:prstGeom prst="rect">
            <a:avLst/>
          </a:prstGeom>
        </p:spPr>
      </p:pic>
      <p:sp>
        <p:nvSpPr>
          <p:cNvPr id="7" name="TextBox 6"/>
          <p:cNvSpPr txBox="1"/>
          <p:nvPr/>
        </p:nvSpPr>
        <p:spPr>
          <a:xfrm>
            <a:off x="381000" y="76200"/>
            <a:ext cx="7696200" cy="707886"/>
          </a:xfrm>
          <a:prstGeom prst="rect">
            <a:avLst/>
          </a:prstGeom>
          <a:noFill/>
        </p:spPr>
        <p:txBody>
          <a:bodyPr wrap="square" rtlCol="0">
            <a:spAutoFit/>
          </a:bodyPr>
          <a:lstStyle/>
          <a:p>
            <a:r>
              <a:rPr lang="en-US" sz="4000" b="1" dirty="0">
                <a:solidFill>
                  <a:srgbClr val="0070C0"/>
                </a:solidFill>
              </a:rPr>
              <a:t>Bonus! Snapchat’s My Eyes Only</a:t>
            </a:r>
            <a:endParaRPr lang="en-US" sz="4000" dirty="0">
              <a:solidFill>
                <a:srgbClr val="0070C0"/>
              </a:solidFill>
            </a:endParaRPr>
          </a:p>
        </p:txBody>
      </p:sp>
      <p:pic>
        <p:nvPicPr>
          <p:cNvPr id="2050" name="Picture 2" descr="Snapchat to Pay Music Artists Up to $100,000 per Month for Songs - Variety">
            <a:extLst>
              <a:ext uri="{FF2B5EF4-FFF2-40B4-BE49-F238E27FC236}">
                <a16:creationId xmlns:a16="http://schemas.microsoft.com/office/drawing/2014/main" xmlns="" id="{51D1EE1A-80E1-59ED-86B6-405EE61A8E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93148" y="291851"/>
            <a:ext cx="969852" cy="54635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xmlns="" id="{4A1A37B0-081F-00AA-6C58-6F4CBD050A60}"/>
              </a:ext>
            </a:extLst>
          </p:cNvPr>
          <p:cNvSpPr txBox="1"/>
          <p:nvPr/>
        </p:nvSpPr>
        <p:spPr>
          <a:xfrm>
            <a:off x="1371600" y="1295400"/>
            <a:ext cx="1722174" cy="646331"/>
          </a:xfrm>
          <a:prstGeom prst="rect">
            <a:avLst/>
          </a:prstGeom>
          <a:noFill/>
        </p:spPr>
        <p:txBody>
          <a:bodyPr wrap="square">
            <a:spAutoFit/>
          </a:bodyPr>
          <a:lstStyle/>
          <a:p>
            <a:r>
              <a:rPr lang="en-US" dirty="0"/>
              <a:t>Click My Eyes Only</a:t>
            </a:r>
          </a:p>
        </p:txBody>
      </p:sp>
      <p:pic>
        <p:nvPicPr>
          <p:cNvPr id="3" name="Picture 2" descr="A screenshot of a computer&#10;&#10;Description automatically generated">
            <a:extLst>
              <a:ext uri="{FF2B5EF4-FFF2-40B4-BE49-F238E27FC236}">
                <a16:creationId xmlns:a16="http://schemas.microsoft.com/office/drawing/2014/main" xmlns="" id="{3525A80A-9859-1CB2-7CC9-0EBD86339F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9239" y="990600"/>
            <a:ext cx="2675677" cy="5019495"/>
          </a:xfrm>
          <a:prstGeom prst="rect">
            <a:avLst/>
          </a:prstGeom>
          <a:ln>
            <a:solidFill>
              <a:schemeClr val="tx1"/>
            </a:solidFill>
          </a:ln>
        </p:spPr>
      </p:pic>
      <p:cxnSp>
        <p:nvCxnSpPr>
          <p:cNvPr id="18" name="Straight Arrow Connector 17">
            <a:extLst>
              <a:ext uri="{FF2B5EF4-FFF2-40B4-BE49-F238E27FC236}">
                <a16:creationId xmlns:a16="http://schemas.microsoft.com/office/drawing/2014/main" xmlns="" id="{7047AB97-DEBE-103B-B0B6-56A149E26336}"/>
              </a:ext>
            </a:extLst>
          </p:cNvPr>
          <p:cNvCxnSpPr>
            <a:cxnSpLocks/>
          </p:cNvCxnSpPr>
          <p:nvPr/>
        </p:nvCxnSpPr>
        <p:spPr>
          <a:xfrm>
            <a:off x="2438400" y="1624915"/>
            <a:ext cx="2286000" cy="38100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25058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13855" y="6368235"/>
            <a:ext cx="9157855" cy="546350"/>
          </a:xfrm>
          <a:prstGeom prst="rect">
            <a:avLst/>
          </a:prstGeom>
        </p:spPr>
      </p:pic>
      <p:sp>
        <p:nvSpPr>
          <p:cNvPr id="7" name="TextBox 6"/>
          <p:cNvSpPr txBox="1"/>
          <p:nvPr/>
        </p:nvSpPr>
        <p:spPr>
          <a:xfrm>
            <a:off x="381000" y="76200"/>
            <a:ext cx="7696200" cy="707886"/>
          </a:xfrm>
          <a:prstGeom prst="rect">
            <a:avLst/>
          </a:prstGeom>
          <a:noFill/>
        </p:spPr>
        <p:txBody>
          <a:bodyPr wrap="square" rtlCol="0">
            <a:spAutoFit/>
          </a:bodyPr>
          <a:lstStyle/>
          <a:p>
            <a:r>
              <a:rPr lang="en-US" sz="4000" b="1" dirty="0">
                <a:solidFill>
                  <a:srgbClr val="0070C0"/>
                </a:solidFill>
              </a:rPr>
              <a:t>Bonus! Snapchat’s My Eyes Only</a:t>
            </a:r>
            <a:endParaRPr lang="en-US" sz="4000" dirty="0">
              <a:solidFill>
                <a:srgbClr val="0070C0"/>
              </a:solidFill>
            </a:endParaRPr>
          </a:p>
        </p:txBody>
      </p:sp>
      <p:pic>
        <p:nvPicPr>
          <p:cNvPr id="2050" name="Picture 2" descr="Snapchat to Pay Music Artists Up to $100,000 per Month for Songs - Variety">
            <a:extLst>
              <a:ext uri="{FF2B5EF4-FFF2-40B4-BE49-F238E27FC236}">
                <a16:creationId xmlns:a16="http://schemas.microsoft.com/office/drawing/2014/main" xmlns="" id="{51D1EE1A-80E1-59ED-86B6-405EE61A8E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0064" y="178191"/>
            <a:ext cx="1171614" cy="66000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xmlns="" id="{4A1A37B0-081F-00AA-6C58-6F4CBD050A60}"/>
              </a:ext>
            </a:extLst>
          </p:cNvPr>
          <p:cNvSpPr txBox="1"/>
          <p:nvPr/>
        </p:nvSpPr>
        <p:spPr>
          <a:xfrm>
            <a:off x="228600" y="1222921"/>
            <a:ext cx="1828800" cy="1477328"/>
          </a:xfrm>
          <a:prstGeom prst="rect">
            <a:avLst/>
          </a:prstGeom>
          <a:noFill/>
        </p:spPr>
        <p:txBody>
          <a:bodyPr wrap="square">
            <a:spAutoFit/>
          </a:bodyPr>
          <a:lstStyle/>
          <a:p>
            <a:r>
              <a:rPr lang="en-US" dirty="0">
                <a:solidFill>
                  <a:srgbClr val="00B050"/>
                </a:solidFill>
              </a:rPr>
              <a:t>If you see this screen, your student has NOT set up a My Eyes Only</a:t>
            </a:r>
          </a:p>
        </p:txBody>
      </p:sp>
      <p:pic>
        <p:nvPicPr>
          <p:cNvPr id="4" name="Picture 3" descr="A screenshot of a screenshot of a video chat&#10;&#10;Description automatically generated">
            <a:extLst>
              <a:ext uri="{FF2B5EF4-FFF2-40B4-BE49-F238E27FC236}">
                <a16:creationId xmlns:a16="http://schemas.microsoft.com/office/drawing/2014/main" xmlns="" id="{2DBB242D-09CA-3833-82CF-4B6E6596FA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0400" y="1131410"/>
            <a:ext cx="2228850" cy="4953000"/>
          </a:xfrm>
          <a:prstGeom prst="rect">
            <a:avLst/>
          </a:prstGeom>
          <a:ln>
            <a:solidFill>
              <a:schemeClr val="tx1"/>
            </a:solidFill>
          </a:ln>
        </p:spPr>
      </p:pic>
      <p:cxnSp>
        <p:nvCxnSpPr>
          <p:cNvPr id="18" name="Straight Arrow Connector 17">
            <a:extLst>
              <a:ext uri="{FF2B5EF4-FFF2-40B4-BE49-F238E27FC236}">
                <a16:creationId xmlns:a16="http://schemas.microsoft.com/office/drawing/2014/main" xmlns="" id="{7047AB97-DEBE-103B-B0B6-56A149E26336}"/>
              </a:ext>
            </a:extLst>
          </p:cNvPr>
          <p:cNvCxnSpPr>
            <a:cxnSpLocks/>
          </p:cNvCxnSpPr>
          <p:nvPr/>
        </p:nvCxnSpPr>
        <p:spPr>
          <a:xfrm>
            <a:off x="1905000" y="2486561"/>
            <a:ext cx="1866900" cy="78161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53645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0" y="6019800"/>
            <a:ext cx="9157855" cy="546350"/>
          </a:xfrm>
          <a:prstGeom prst="rect">
            <a:avLst/>
          </a:prstGeom>
        </p:spPr>
      </p:pic>
      <p:sp>
        <p:nvSpPr>
          <p:cNvPr id="7" name="TextBox 6"/>
          <p:cNvSpPr txBox="1"/>
          <p:nvPr/>
        </p:nvSpPr>
        <p:spPr>
          <a:xfrm>
            <a:off x="381000" y="76200"/>
            <a:ext cx="7696200" cy="707886"/>
          </a:xfrm>
          <a:prstGeom prst="rect">
            <a:avLst/>
          </a:prstGeom>
          <a:noFill/>
        </p:spPr>
        <p:txBody>
          <a:bodyPr wrap="square" rtlCol="0">
            <a:spAutoFit/>
          </a:bodyPr>
          <a:lstStyle/>
          <a:p>
            <a:r>
              <a:rPr lang="en-US" sz="4000" b="1" dirty="0">
                <a:solidFill>
                  <a:srgbClr val="0070C0"/>
                </a:solidFill>
              </a:rPr>
              <a:t>Bonus! Snapchat’s My Eyes Only</a:t>
            </a:r>
            <a:endParaRPr lang="en-US" sz="4000" dirty="0">
              <a:solidFill>
                <a:srgbClr val="0070C0"/>
              </a:solidFill>
            </a:endParaRPr>
          </a:p>
        </p:txBody>
      </p:sp>
      <p:pic>
        <p:nvPicPr>
          <p:cNvPr id="2050" name="Picture 2" descr="Snapchat to Pay Music Artists Up to $100,000 per Month for Songs - Variety">
            <a:extLst>
              <a:ext uri="{FF2B5EF4-FFF2-40B4-BE49-F238E27FC236}">
                <a16:creationId xmlns:a16="http://schemas.microsoft.com/office/drawing/2014/main" xmlns="" id="{51D1EE1A-80E1-59ED-86B6-405EE61A8E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9208" y="291851"/>
            <a:ext cx="873792" cy="492236"/>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xmlns="" id="{4A1A37B0-081F-00AA-6C58-6F4CBD050A60}"/>
              </a:ext>
            </a:extLst>
          </p:cNvPr>
          <p:cNvSpPr txBox="1"/>
          <p:nvPr/>
        </p:nvSpPr>
        <p:spPr>
          <a:xfrm>
            <a:off x="228600" y="1222921"/>
            <a:ext cx="2133600" cy="1200329"/>
          </a:xfrm>
          <a:prstGeom prst="rect">
            <a:avLst/>
          </a:prstGeom>
          <a:noFill/>
        </p:spPr>
        <p:txBody>
          <a:bodyPr wrap="square">
            <a:spAutoFit/>
          </a:bodyPr>
          <a:lstStyle/>
          <a:p>
            <a:r>
              <a:rPr lang="en-US" dirty="0">
                <a:solidFill>
                  <a:srgbClr val="FF0000"/>
                </a:solidFill>
              </a:rPr>
              <a:t>If you see this screen, your student HAS set up a My Eyes Only</a:t>
            </a:r>
          </a:p>
        </p:txBody>
      </p:sp>
      <p:pic>
        <p:nvPicPr>
          <p:cNvPr id="2" name="Picture 1">
            <a:extLst>
              <a:ext uri="{FF2B5EF4-FFF2-40B4-BE49-F238E27FC236}">
                <a16:creationId xmlns:a16="http://schemas.microsoft.com/office/drawing/2014/main" xmlns="" id="{2BAE2FDE-62C2-AD15-3032-CA2D0533F5D7}"/>
              </a:ext>
            </a:extLst>
          </p:cNvPr>
          <p:cNvPicPr>
            <a:picLocks noChangeAspect="1"/>
          </p:cNvPicPr>
          <p:nvPr/>
        </p:nvPicPr>
        <p:blipFill>
          <a:blip r:embed="rId5"/>
          <a:stretch>
            <a:fillRect/>
          </a:stretch>
        </p:blipFill>
        <p:spPr>
          <a:xfrm>
            <a:off x="3200400" y="1234895"/>
            <a:ext cx="2394178" cy="4239997"/>
          </a:xfrm>
          <a:prstGeom prst="rect">
            <a:avLst/>
          </a:prstGeom>
        </p:spPr>
      </p:pic>
      <p:cxnSp>
        <p:nvCxnSpPr>
          <p:cNvPr id="18" name="Straight Arrow Connector 17">
            <a:extLst>
              <a:ext uri="{FF2B5EF4-FFF2-40B4-BE49-F238E27FC236}">
                <a16:creationId xmlns:a16="http://schemas.microsoft.com/office/drawing/2014/main" xmlns="" id="{7047AB97-DEBE-103B-B0B6-56A149E26336}"/>
              </a:ext>
            </a:extLst>
          </p:cNvPr>
          <p:cNvCxnSpPr>
            <a:cxnSpLocks/>
            <a:stCxn id="22" idx="3"/>
          </p:cNvCxnSpPr>
          <p:nvPr/>
        </p:nvCxnSpPr>
        <p:spPr>
          <a:xfrm>
            <a:off x="2362200" y="1823086"/>
            <a:ext cx="1481199" cy="1224914"/>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94310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0" y="6019800"/>
            <a:ext cx="9157855" cy="546350"/>
          </a:xfrm>
          <a:prstGeom prst="rect">
            <a:avLst/>
          </a:prstGeom>
        </p:spPr>
      </p:pic>
      <p:pic>
        <p:nvPicPr>
          <p:cNvPr id="2" name="Picture 4" descr="TikTok News and Top Stories | TikTok Newsroom">
            <a:extLst>
              <a:ext uri="{FF2B5EF4-FFF2-40B4-BE49-F238E27FC236}">
                <a16:creationId xmlns:a16="http://schemas.microsoft.com/office/drawing/2014/main" xmlns="" id="{F0DCEC7A-15E7-6464-8F0D-7570B164B6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990600"/>
            <a:ext cx="4343400" cy="431940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TikTok News and Top Stories | TikTok Newsroom">
            <a:extLst>
              <a:ext uri="{FF2B5EF4-FFF2-40B4-BE49-F238E27FC236}">
                <a16:creationId xmlns:a16="http://schemas.microsoft.com/office/drawing/2014/main" xmlns="" id="{4051A43A-9013-1CAD-1679-34150CC170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124790"/>
            <a:ext cx="762000" cy="757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681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13855" y="6408413"/>
            <a:ext cx="9157855" cy="546350"/>
          </a:xfrm>
          <a:prstGeom prst="rect">
            <a:avLst/>
          </a:prstGeom>
        </p:spPr>
      </p:pic>
      <p:sp>
        <p:nvSpPr>
          <p:cNvPr id="7" name="TextBox 6"/>
          <p:cNvSpPr txBox="1"/>
          <p:nvPr/>
        </p:nvSpPr>
        <p:spPr>
          <a:xfrm>
            <a:off x="381000" y="76200"/>
            <a:ext cx="7696200" cy="707886"/>
          </a:xfrm>
          <a:prstGeom prst="rect">
            <a:avLst/>
          </a:prstGeom>
          <a:noFill/>
        </p:spPr>
        <p:txBody>
          <a:bodyPr wrap="square" rtlCol="0">
            <a:spAutoFit/>
          </a:bodyPr>
          <a:lstStyle/>
          <a:p>
            <a:r>
              <a:rPr lang="en-US" sz="4000" b="1" dirty="0" err="1">
                <a:solidFill>
                  <a:srgbClr val="0070C0"/>
                </a:solidFill>
              </a:rPr>
              <a:t>TikTok</a:t>
            </a:r>
            <a:endParaRPr lang="en-US" sz="4000" dirty="0">
              <a:solidFill>
                <a:srgbClr val="0070C0"/>
              </a:solidFill>
            </a:endParaRPr>
          </a:p>
        </p:txBody>
      </p:sp>
      <p:pic>
        <p:nvPicPr>
          <p:cNvPr id="3" name="Picture 4" descr="TikTok News and Top Stories | TikTok Newsroom">
            <a:extLst>
              <a:ext uri="{FF2B5EF4-FFF2-40B4-BE49-F238E27FC236}">
                <a16:creationId xmlns:a16="http://schemas.microsoft.com/office/drawing/2014/main" xmlns="" id="{4051A43A-9013-1CAD-1679-34150CC170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124790"/>
            <a:ext cx="762000" cy="7577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Graphical user interface, application&#10;&#10;Description automatically generated">
            <a:extLst>
              <a:ext uri="{FF2B5EF4-FFF2-40B4-BE49-F238E27FC236}">
                <a16:creationId xmlns:a16="http://schemas.microsoft.com/office/drawing/2014/main" xmlns="" id="{2A146098-7255-7E7B-3746-AA333884E5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8400" y="124789"/>
            <a:ext cx="3471443" cy="6171453"/>
          </a:xfrm>
          <a:prstGeom prst="rect">
            <a:avLst/>
          </a:prstGeom>
          <a:ln>
            <a:solidFill>
              <a:schemeClr val="tx1"/>
            </a:solidFill>
          </a:ln>
        </p:spPr>
      </p:pic>
      <p:cxnSp>
        <p:nvCxnSpPr>
          <p:cNvPr id="10" name="Straight Arrow Connector 9">
            <a:extLst>
              <a:ext uri="{FF2B5EF4-FFF2-40B4-BE49-F238E27FC236}">
                <a16:creationId xmlns:a16="http://schemas.microsoft.com/office/drawing/2014/main" xmlns="" id="{1A66E6D6-0512-15FE-6CEA-D2A716473F21}"/>
              </a:ext>
            </a:extLst>
          </p:cNvPr>
          <p:cNvCxnSpPr>
            <a:cxnSpLocks/>
          </p:cNvCxnSpPr>
          <p:nvPr/>
        </p:nvCxnSpPr>
        <p:spPr>
          <a:xfrm flipH="1" flipV="1">
            <a:off x="5753100" y="430143"/>
            <a:ext cx="987263" cy="541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8A64BBF6-9DDE-B742-0330-420F29891311}"/>
              </a:ext>
            </a:extLst>
          </p:cNvPr>
          <p:cNvSpPr txBox="1"/>
          <p:nvPr/>
        </p:nvSpPr>
        <p:spPr>
          <a:xfrm>
            <a:off x="5926004" y="463550"/>
            <a:ext cx="1482778" cy="369332"/>
          </a:xfrm>
          <a:prstGeom prst="rect">
            <a:avLst/>
          </a:prstGeom>
          <a:noFill/>
        </p:spPr>
        <p:txBody>
          <a:bodyPr wrap="none" rtlCol="0">
            <a:spAutoFit/>
          </a:bodyPr>
          <a:lstStyle/>
          <a:p>
            <a:r>
              <a:rPr lang="en-US" dirty="0"/>
              <a:t>Go to settings</a:t>
            </a:r>
          </a:p>
        </p:txBody>
      </p:sp>
      <p:sp>
        <p:nvSpPr>
          <p:cNvPr id="8" name="Right Arrow 7"/>
          <p:cNvSpPr/>
          <p:nvPr/>
        </p:nvSpPr>
        <p:spPr>
          <a:xfrm>
            <a:off x="533400" y="2133600"/>
            <a:ext cx="1980983" cy="88378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Profile Screen</a:t>
            </a:r>
          </a:p>
        </p:txBody>
      </p:sp>
    </p:spTree>
    <p:extLst>
      <p:ext uri="{BB962C8B-B14F-4D97-AF65-F5344CB8AC3E}">
        <p14:creationId xmlns:p14="http://schemas.microsoft.com/office/powerpoint/2010/main" val="3863767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19163" y="6250467"/>
            <a:ext cx="9157855" cy="546350"/>
          </a:xfrm>
          <a:prstGeom prst="rect">
            <a:avLst/>
          </a:prstGeom>
        </p:spPr>
      </p:pic>
      <p:sp>
        <p:nvSpPr>
          <p:cNvPr id="7" name="TextBox 6"/>
          <p:cNvSpPr txBox="1"/>
          <p:nvPr/>
        </p:nvSpPr>
        <p:spPr>
          <a:xfrm>
            <a:off x="381000" y="76200"/>
            <a:ext cx="7696200" cy="707886"/>
          </a:xfrm>
          <a:prstGeom prst="rect">
            <a:avLst/>
          </a:prstGeom>
          <a:noFill/>
        </p:spPr>
        <p:txBody>
          <a:bodyPr wrap="square" rtlCol="0">
            <a:spAutoFit/>
          </a:bodyPr>
          <a:lstStyle/>
          <a:p>
            <a:r>
              <a:rPr lang="en-US" sz="4000" b="1" dirty="0" err="1" smtClean="0">
                <a:solidFill>
                  <a:srgbClr val="0070C0"/>
                </a:solidFill>
              </a:rPr>
              <a:t>TikTok</a:t>
            </a:r>
            <a:r>
              <a:rPr lang="en-US" sz="4000" b="1" dirty="0" smtClean="0">
                <a:solidFill>
                  <a:srgbClr val="0070C0"/>
                </a:solidFill>
              </a:rPr>
              <a:t>: </a:t>
            </a:r>
            <a:r>
              <a:rPr lang="en-US" sz="4000" dirty="0" smtClean="0">
                <a:solidFill>
                  <a:srgbClr val="0070C0"/>
                </a:solidFill>
              </a:rPr>
              <a:t>Setting Overview</a:t>
            </a:r>
            <a:endParaRPr lang="en-US" sz="4000" dirty="0">
              <a:solidFill>
                <a:srgbClr val="0070C0"/>
              </a:solidFill>
            </a:endParaRPr>
          </a:p>
        </p:txBody>
      </p:sp>
      <p:pic>
        <p:nvPicPr>
          <p:cNvPr id="3" name="Picture 4" descr="TikTok News and Top Stories | TikTok Newsroom">
            <a:extLst>
              <a:ext uri="{FF2B5EF4-FFF2-40B4-BE49-F238E27FC236}">
                <a16:creationId xmlns:a16="http://schemas.microsoft.com/office/drawing/2014/main" xmlns="" id="{4051A43A-9013-1CAD-1679-34150CC170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124790"/>
            <a:ext cx="762000" cy="7577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screenshot of a phone&#10;&#10;Description automatically generated">
            <a:extLst>
              <a:ext uri="{FF2B5EF4-FFF2-40B4-BE49-F238E27FC236}">
                <a16:creationId xmlns:a16="http://schemas.microsoft.com/office/drawing/2014/main" xmlns="" id="{8C1F87F0-E362-BA72-F68B-5B7336FED2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682" y="784086"/>
            <a:ext cx="2972547" cy="5287170"/>
          </a:xfrm>
          <a:prstGeom prst="rect">
            <a:avLst/>
          </a:prstGeom>
          <a:ln>
            <a:solidFill>
              <a:schemeClr val="accent1"/>
            </a:solidFill>
          </a:ln>
        </p:spPr>
      </p:pic>
      <p:sp>
        <p:nvSpPr>
          <p:cNvPr id="9" name="TextBox 8">
            <a:extLst>
              <a:ext uri="{FF2B5EF4-FFF2-40B4-BE49-F238E27FC236}">
                <a16:creationId xmlns:a16="http://schemas.microsoft.com/office/drawing/2014/main" xmlns="" id="{EFA23B38-FA1A-22BC-9085-7967AE6BA092}"/>
              </a:ext>
            </a:extLst>
          </p:cNvPr>
          <p:cNvSpPr txBox="1"/>
          <p:nvPr/>
        </p:nvSpPr>
        <p:spPr>
          <a:xfrm>
            <a:off x="2191956" y="1739225"/>
            <a:ext cx="849720" cy="369332"/>
          </a:xfrm>
          <a:prstGeom prst="rect">
            <a:avLst/>
          </a:prstGeom>
          <a:noFill/>
        </p:spPr>
        <p:txBody>
          <a:bodyPr wrap="none" rtlCol="0">
            <a:spAutoFit/>
          </a:bodyPr>
          <a:lstStyle/>
          <a:p>
            <a:r>
              <a:rPr lang="en-US" dirty="0"/>
              <a:t>Privacy</a:t>
            </a:r>
          </a:p>
        </p:txBody>
      </p:sp>
      <p:cxnSp>
        <p:nvCxnSpPr>
          <p:cNvPr id="11" name="Straight Arrow Connector 10">
            <a:extLst>
              <a:ext uri="{FF2B5EF4-FFF2-40B4-BE49-F238E27FC236}">
                <a16:creationId xmlns:a16="http://schemas.microsoft.com/office/drawing/2014/main" xmlns="" id="{FAA263B0-9C6D-D51C-8665-12DDAE528546}"/>
              </a:ext>
            </a:extLst>
          </p:cNvPr>
          <p:cNvCxnSpPr>
            <a:cxnSpLocks/>
            <a:stCxn id="9" idx="2"/>
          </p:cNvCxnSpPr>
          <p:nvPr/>
        </p:nvCxnSpPr>
        <p:spPr>
          <a:xfrm flipH="1">
            <a:off x="1582654" y="2108557"/>
            <a:ext cx="1034162" cy="6212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AAD8661F-C532-EE74-D0BC-A3361A956B2A}"/>
              </a:ext>
            </a:extLst>
          </p:cNvPr>
          <p:cNvSpPr txBox="1"/>
          <p:nvPr/>
        </p:nvSpPr>
        <p:spPr>
          <a:xfrm>
            <a:off x="7162655" y="1137910"/>
            <a:ext cx="1829090" cy="369332"/>
          </a:xfrm>
          <a:prstGeom prst="rect">
            <a:avLst/>
          </a:prstGeom>
          <a:noFill/>
        </p:spPr>
        <p:txBody>
          <a:bodyPr wrap="none" rtlCol="0">
            <a:spAutoFit/>
          </a:bodyPr>
          <a:lstStyle/>
          <a:p>
            <a:r>
              <a:rPr lang="en-US" dirty="0">
                <a:solidFill>
                  <a:srgbClr val="00B050"/>
                </a:solidFill>
              </a:rPr>
              <a:t>Set this to Private</a:t>
            </a:r>
          </a:p>
        </p:txBody>
      </p:sp>
      <p:sp>
        <p:nvSpPr>
          <p:cNvPr id="20" name="TextBox 19">
            <a:extLst>
              <a:ext uri="{FF2B5EF4-FFF2-40B4-BE49-F238E27FC236}">
                <a16:creationId xmlns:a16="http://schemas.microsoft.com/office/drawing/2014/main" xmlns="" id="{4E62A3CE-3AC0-29F4-C524-D4C1F1263B2D}"/>
              </a:ext>
            </a:extLst>
          </p:cNvPr>
          <p:cNvSpPr txBox="1"/>
          <p:nvPr/>
        </p:nvSpPr>
        <p:spPr>
          <a:xfrm>
            <a:off x="7224684" y="2108557"/>
            <a:ext cx="1857432" cy="369332"/>
          </a:xfrm>
          <a:prstGeom prst="rect">
            <a:avLst/>
          </a:prstGeom>
          <a:noFill/>
        </p:spPr>
        <p:txBody>
          <a:bodyPr wrap="none" rtlCol="0">
            <a:spAutoFit/>
          </a:bodyPr>
          <a:lstStyle/>
          <a:p>
            <a:r>
              <a:rPr lang="en-US" dirty="0">
                <a:solidFill>
                  <a:srgbClr val="FF0000"/>
                </a:solidFill>
              </a:rPr>
              <a:t>Activity Status Off</a:t>
            </a:r>
          </a:p>
        </p:txBody>
      </p:sp>
      <p:pic>
        <p:nvPicPr>
          <p:cNvPr id="2050" name="7B285858-6270-4815-90BB-04DEFD91FCBF" descr="Screenshot 2024-03-29 at 12.01.34.jpeg">
            <a:extLst>
              <a:ext uri="{FF2B5EF4-FFF2-40B4-BE49-F238E27FC236}">
                <a16:creationId xmlns:a16="http://schemas.microsoft.com/office/drawing/2014/main" xmlns="" id="{4B21204D-B88A-7BD9-351A-7586192E17B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49388" y="882580"/>
            <a:ext cx="3026792" cy="515765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17" name="Straight Arrow Connector 16">
            <a:extLst>
              <a:ext uri="{FF2B5EF4-FFF2-40B4-BE49-F238E27FC236}">
                <a16:creationId xmlns:a16="http://schemas.microsoft.com/office/drawing/2014/main" xmlns="" id="{F8297005-F20B-30F1-BC91-0B3D78921320}"/>
              </a:ext>
            </a:extLst>
          </p:cNvPr>
          <p:cNvCxnSpPr>
            <a:cxnSpLocks/>
          </p:cNvCxnSpPr>
          <p:nvPr/>
        </p:nvCxnSpPr>
        <p:spPr>
          <a:xfrm flipH="1">
            <a:off x="6858000" y="1512310"/>
            <a:ext cx="879136" cy="2996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34CE5027-1265-4383-A67C-0DB0B1DF2A55}"/>
              </a:ext>
            </a:extLst>
          </p:cNvPr>
          <p:cNvCxnSpPr>
            <a:cxnSpLocks/>
            <a:stCxn id="20" idx="1"/>
          </p:cNvCxnSpPr>
          <p:nvPr/>
        </p:nvCxnSpPr>
        <p:spPr>
          <a:xfrm flipH="1">
            <a:off x="6764168" y="2293223"/>
            <a:ext cx="460516" cy="3948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6743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6928" y="6233367"/>
            <a:ext cx="9157855" cy="546350"/>
          </a:xfrm>
          <a:prstGeom prst="rect">
            <a:avLst/>
          </a:prstGeom>
        </p:spPr>
      </p:pic>
      <p:sp>
        <p:nvSpPr>
          <p:cNvPr id="7" name="TextBox 6"/>
          <p:cNvSpPr txBox="1"/>
          <p:nvPr/>
        </p:nvSpPr>
        <p:spPr>
          <a:xfrm>
            <a:off x="381000" y="76200"/>
            <a:ext cx="7696200" cy="707886"/>
          </a:xfrm>
          <a:prstGeom prst="rect">
            <a:avLst/>
          </a:prstGeom>
          <a:noFill/>
        </p:spPr>
        <p:txBody>
          <a:bodyPr wrap="square" rtlCol="0">
            <a:spAutoFit/>
          </a:bodyPr>
          <a:lstStyle/>
          <a:p>
            <a:r>
              <a:rPr lang="en-US" sz="4000" b="1" dirty="0" err="1" smtClean="0">
                <a:solidFill>
                  <a:srgbClr val="0070C0"/>
                </a:solidFill>
              </a:rPr>
              <a:t>TikTok</a:t>
            </a:r>
            <a:r>
              <a:rPr lang="en-US" sz="4000" b="1" dirty="0" smtClean="0">
                <a:solidFill>
                  <a:srgbClr val="0070C0"/>
                </a:solidFill>
              </a:rPr>
              <a:t>: </a:t>
            </a:r>
            <a:r>
              <a:rPr lang="en-US" sz="4000" dirty="0" smtClean="0">
                <a:solidFill>
                  <a:srgbClr val="0070C0"/>
                </a:solidFill>
              </a:rPr>
              <a:t>Setting Overview</a:t>
            </a:r>
            <a:endParaRPr lang="en-US" sz="4000" dirty="0">
              <a:solidFill>
                <a:srgbClr val="0070C0"/>
              </a:solidFill>
            </a:endParaRPr>
          </a:p>
        </p:txBody>
      </p:sp>
      <p:pic>
        <p:nvPicPr>
          <p:cNvPr id="3" name="Picture 4" descr="TikTok News and Top Stories | TikTok Newsroom">
            <a:extLst>
              <a:ext uri="{FF2B5EF4-FFF2-40B4-BE49-F238E27FC236}">
                <a16:creationId xmlns:a16="http://schemas.microsoft.com/office/drawing/2014/main" xmlns="" id="{4051A43A-9013-1CAD-1679-34150CC170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124790"/>
            <a:ext cx="762000" cy="7577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screenshot of a phone&#10;&#10;Description automatically generated">
            <a:extLst>
              <a:ext uri="{FF2B5EF4-FFF2-40B4-BE49-F238E27FC236}">
                <a16:creationId xmlns:a16="http://schemas.microsoft.com/office/drawing/2014/main" xmlns="" id="{49A10DCA-C171-C9C8-E999-F251E9AA24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8424" y="966569"/>
            <a:ext cx="2842249" cy="5055414"/>
          </a:xfrm>
          <a:prstGeom prst="rect">
            <a:avLst/>
          </a:prstGeom>
          <a:ln>
            <a:solidFill>
              <a:schemeClr val="accent1"/>
            </a:solidFill>
          </a:ln>
        </p:spPr>
      </p:pic>
      <p:pic>
        <p:nvPicPr>
          <p:cNvPr id="16" name="Picture 15" descr="A screenshot of a phone&#10;&#10;Description automatically generated">
            <a:extLst>
              <a:ext uri="{FF2B5EF4-FFF2-40B4-BE49-F238E27FC236}">
                <a16:creationId xmlns:a16="http://schemas.microsoft.com/office/drawing/2014/main" xmlns="" id="{56AE9653-90C7-A64C-2432-81361F4A87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0308" y="966568"/>
            <a:ext cx="2737199" cy="4868565"/>
          </a:xfrm>
          <a:prstGeom prst="rect">
            <a:avLst/>
          </a:prstGeom>
          <a:ln>
            <a:solidFill>
              <a:schemeClr val="accent1"/>
            </a:solidFill>
          </a:ln>
        </p:spPr>
      </p:pic>
      <p:pic>
        <p:nvPicPr>
          <p:cNvPr id="20" name="Picture 19" descr="A screenshot of a phone&#10;&#10;Description automatically generated">
            <a:extLst>
              <a:ext uri="{FF2B5EF4-FFF2-40B4-BE49-F238E27FC236}">
                <a16:creationId xmlns:a16="http://schemas.microsoft.com/office/drawing/2014/main" xmlns="" id="{0DF2723A-6D41-99FB-A1A5-E5A39E8C41F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77900" y="966568"/>
            <a:ext cx="2818026" cy="5012330"/>
          </a:xfrm>
          <a:prstGeom prst="rect">
            <a:avLst/>
          </a:prstGeom>
          <a:ln>
            <a:solidFill>
              <a:schemeClr val="accent1"/>
            </a:solidFill>
          </a:ln>
        </p:spPr>
      </p:pic>
      <p:sp>
        <p:nvSpPr>
          <p:cNvPr id="29" name="TextBox 28">
            <a:extLst>
              <a:ext uri="{FF2B5EF4-FFF2-40B4-BE49-F238E27FC236}">
                <a16:creationId xmlns:a16="http://schemas.microsoft.com/office/drawing/2014/main" xmlns="" id="{2BC97AB0-E58D-8E1E-A389-7A91A17AE72F}"/>
              </a:ext>
            </a:extLst>
          </p:cNvPr>
          <p:cNvSpPr txBox="1"/>
          <p:nvPr/>
        </p:nvSpPr>
        <p:spPr>
          <a:xfrm>
            <a:off x="4572000" y="3259723"/>
            <a:ext cx="1048565" cy="338554"/>
          </a:xfrm>
          <a:prstGeom prst="rect">
            <a:avLst/>
          </a:prstGeom>
          <a:noFill/>
        </p:spPr>
        <p:txBody>
          <a:bodyPr wrap="square" rtlCol="0">
            <a:spAutoFit/>
          </a:bodyPr>
          <a:lstStyle/>
          <a:p>
            <a:r>
              <a:rPr lang="en-US" sz="1600" dirty="0">
                <a:solidFill>
                  <a:srgbClr val="FF0000"/>
                </a:solidFill>
              </a:rPr>
              <a:t>Only You</a:t>
            </a:r>
          </a:p>
        </p:txBody>
      </p:sp>
      <p:sp>
        <p:nvSpPr>
          <p:cNvPr id="30" name="TextBox 29">
            <a:extLst>
              <a:ext uri="{FF2B5EF4-FFF2-40B4-BE49-F238E27FC236}">
                <a16:creationId xmlns:a16="http://schemas.microsoft.com/office/drawing/2014/main" xmlns="" id="{3B7AFB22-0E8C-AE6E-2586-E387D8BC871C}"/>
              </a:ext>
            </a:extLst>
          </p:cNvPr>
          <p:cNvSpPr txBox="1"/>
          <p:nvPr/>
        </p:nvSpPr>
        <p:spPr>
          <a:xfrm>
            <a:off x="4612057" y="3620220"/>
            <a:ext cx="1048565" cy="338554"/>
          </a:xfrm>
          <a:prstGeom prst="rect">
            <a:avLst/>
          </a:prstGeom>
          <a:noFill/>
        </p:spPr>
        <p:txBody>
          <a:bodyPr wrap="square" rtlCol="0">
            <a:spAutoFit/>
          </a:bodyPr>
          <a:lstStyle/>
          <a:p>
            <a:r>
              <a:rPr lang="en-US" sz="1600" dirty="0">
                <a:solidFill>
                  <a:srgbClr val="FF0000"/>
                </a:solidFill>
              </a:rPr>
              <a:t>Only You</a:t>
            </a:r>
          </a:p>
        </p:txBody>
      </p:sp>
      <p:sp>
        <p:nvSpPr>
          <p:cNvPr id="31" name="TextBox 30">
            <a:extLst>
              <a:ext uri="{FF2B5EF4-FFF2-40B4-BE49-F238E27FC236}">
                <a16:creationId xmlns:a16="http://schemas.microsoft.com/office/drawing/2014/main" xmlns="" id="{11A70F83-1425-E659-2900-03980F11C776}"/>
              </a:ext>
            </a:extLst>
          </p:cNvPr>
          <p:cNvSpPr txBox="1"/>
          <p:nvPr/>
        </p:nvSpPr>
        <p:spPr>
          <a:xfrm>
            <a:off x="3580045" y="1983372"/>
            <a:ext cx="2113707" cy="276999"/>
          </a:xfrm>
          <a:prstGeom prst="rect">
            <a:avLst/>
          </a:prstGeom>
          <a:noFill/>
        </p:spPr>
        <p:txBody>
          <a:bodyPr wrap="square" rtlCol="0">
            <a:spAutoFit/>
          </a:bodyPr>
          <a:lstStyle/>
          <a:p>
            <a:r>
              <a:rPr lang="en-US" sz="1200" dirty="0">
                <a:solidFill>
                  <a:srgbClr val="FF0000"/>
                </a:solidFill>
              </a:rPr>
              <a:t>Followers that you follow back</a:t>
            </a:r>
          </a:p>
        </p:txBody>
      </p:sp>
      <p:sp>
        <p:nvSpPr>
          <p:cNvPr id="32" name="TextBox 31">
            <a:extLst>
              <a:ext uri="{FF2B5EF4-FFF2-40B4-BE49-F238E27FC236}">
                <a16:creationId xmlns:a16="http://schemas.microsoft.com/office/drawing/2014/main" xmlns="" id="{160F9831-8162-2DAE-99AA-7865E7711108}"/>
              </a:ext>
            </a:extLst>
          </p:cNvPr>
          <p:cNvSpPr txBox="1"/>
          <p:nvPr/>
        </p:nvSpPr>
        <p:spPr>
          <a:xfrm>
            <a:off x="3580045" y="1621516"/>
            <a:ext cx="2113707" cy="276999"/>
          </a:xfrm>
          <a:prstGeom prst="rect">
            <a:avLst/>
          </a:prstGeom>
          <a:noFill/>
        </p:spPr>
        <p:txBody>
          <a:bodyPr wrap="square" rtlCol="0">
            <a:spAutoFit/>
          </a:bodyPr>
          <a:lstStyle/>
          <a:p>
            <a:r>
              <a:rPr lang="en-US" sz="1200" dirty="0">
                <a:solidFill>
                  <a:srgbClr val="FF0000"/>
                </a:solidFill>
              </a:rPr>
              <a:t>Followers that you follow back</a:t>
            </a:r>
          </a:p>
        </p:txBody>
      </p:sp>
      <p:cxnSp>
        <p:nvCxnSpPr>
          <p:cNvPr id="33" name="Straight Arrow Connector 32">
            <a:extLst>
              <a:ext uri="{FF2B5EF4-FFF2-40B4-BE49-F238E27FC236}">
                <a16:creationId xmlns:a16="http://schemas.microsoft.com/office/drawing/2014/main" xmlns="" id="{325F3EA3-67F1-A43E-C613-E41393BE3557}"/>
              </a:ext>
            </a:extLst>
          </p:cNvPr>
          <p:cNvCxnSpPr>
            <a:cxnSpLocks/>
          </p:cNvCxnSpPr>
          <p:nvPr/>
        </p:nvCxnSpPr>
        <p:spPr>
          <a:xfrm flipH="1">
            <a:off x="4171386" y="1845783"/>
            <a:ext cx="705414" cy="951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3449B9AD-AC6E-9A2B-D68D-D64660AAC8CB}"/>
              </a:ext>
            </a:extLst>
          </p:cNvPr>
          <p:cNvCxnSpPr>
            <a:cxnSpLocks/>
          </p:cNvCxnSpPr>
          <p:nvPr/>
        </p:nvCxnSpPr>
        <p:spPr>
          <a:xfrm flipH="1">
            <a:off x="4606109" y="2165211"/>
            <a:ext cx="530230" cy="1253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xmlns="" id="{9E6C9624-299B-C865-F7B1-FAC09D5E94AD}"/>
              </a:ext>
            </a:extLst>
          </p:cNvPr>
          <p:cNvCxnSpPr>
            <a:cxnSpLocks/>
          </p:cNvCxnSpPr>
          <p:nvPr/>
        </p:nvCxnSpPr>
        <p:spPr>
          <a:xfrm flipH="1">
            <a:off x="3962400" y="3421532"/>
            <a:ext cx="667872" cy="74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xmlns="" id="{394DDF62-D1CD-BA7E-7C38-7B45D326C6B4}"/>
              </a:ext>
            </a:extLst>
          </p:cNvPr>
          <p:cNvCxnSpPr>
            <a:cxnSpLocks/>
            <a:stCxn id="30" idx="1"/>
          </p:cNvCxnSpPr>
          <p:nvPr/>
        </p:nvCxnSpPr>
        <p:spPr>
          <a:xfrm flipH="1">
            <a:off x="3938237" y="3789497"/>
            <a:ext cx="673820" cy="74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Up Arrow 1"/>
          <p:cNvSpPr/>
          <p:nvPr/>
        </p:nvSpPr>
        <p:spPr>
          <a:xfrm>
            <a:off x="1167724" y="2029361"/>
            <a:ext cx="914400" cy="17526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xmlns="" id="{AAD8661F-C532-EE74-D0BC-A3361A956B2A}"/>
              </a:ext>
            </a:extLst>
          </p:cNvPr>
          <p:cNvSpPr txBox="1"/>
          <p:nvPr/>
        </p:nvSpPr>
        <p:spPr>
          <a:xfrm rot="16200000">
            <a:off x="1117671" y="2755068"/>
            <a:ext cx="1014508" cy="369332"/>
          </a:xfrm>
          <a:prstGeom prst="rect">
            <a:avLst/>
          </a:prstGeom>
          <a:noFill/>
          <a:ln>
            <a:noFill/>
          </a:ln>
        </p:spPr>
        <p:txBody>
          <a:bodyPr wrap="none" rtlCol="0">
            <a:spAutoFit/>
          </a:bodyPr>
          <a:lstStyle/>
          <a:p>
            <a:r>
              <a:rPr lang="en-US" dirty="0" smtClean="0">
                <a:solidFill>
                  <a:srgbClr val="FF0000"/>
                </a:solidFill>
              </a:rPr>
              <a:t>Scroll </a:t>
            </a:r>
            <a:r>
              <a:rPr lang="en-US" dirty="0">
                <a:solidFill>
                  <a:srgbClr val="FF0000"/>
                </a:solidFill>
              </a:rPr>
              <a:t>Up</a:t>
            </a:r>
          </a:p>
        </p:txBody>
      </p:sp>
    </p:spTree>
    <p:extLst>
      <p:ext uri="{BB962C8B-B14F-4D97-AF65-F5344CB8AC3E}">
        <p14:creationId xmlns:p14="http://schemas.microsoft.com/office/powerpoint/2010/main" val="680246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phone&#10;&#10;Description automatically generated">
            <a:extLst>
              <a:ext uri="{FF2B5EF4-FFF2-40B4-BE49-F238E27FC236}">
                <a16:creationId xmlns:a16="http://schemas.microsoft.com/office/drawing/2014/main" xmlns="" id="{2515DEAC-5754-84A5-66FF-4AEDF6AE41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7661" y="803882"/>
            <a:ext cx="3048000" cy="5421376"/>
          </a:xfrm>
          <a:prstGeom prst="rect">
            <a:avLst/>
          </a:prstGeom>
          <a:ln>
            <a:solidFill>
              <a:schemeClr val="accent1"/>
            </a:solidFill>
          </a:ln>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89394"/>
          <a:stretch/>
        </p:blipFill>
        <p:spPr>
          <a:xfrm>
            <a:off x="0" y="6333421"/>
            <a:ext cx="9157855" cy="546350"/>
          </a:xfrm>
          <a:prstGeom prst="rect">
            <a:avLst/>
          </a:prstGeom>
        </p:spPr>
      </p:pic>
      <p:sp>
        <p:nvSpPr>
          <p:cNvPr id="7" name="TextBox 6"/>
          <p:cNvSpPr txBox="1"/>
          <p:nvPr/>
        </p:nvSpPr>
        <p:spPr>
          <a:xfrm>
            <a:off x="381000" y="76200"/>
            <a:ext cx="8305800" cy="1323439"/>
          </a:xfrm>
          <a:prstGeom prst="rect">
            <a:avLst/>
          </a:prstGeom>
          <a:noFill/>
        </p:spPr>
        <p:txBody>
          <a:bodyPr wrap="square" rtlCol="0">
            <a:spAutoFit/>
          </a:bodyPr>
          <a:lstStyle/>
          <a:p>
            <a:r>
              <a:rPr lang="en-US" sz="4000" b="1" dirty="0" err="1" smtClean="0">
                <a:solidFill>
                  <a:srgbClr val="0070C0"/>
                </a:solidFill>
              </a:rPr>
              <a:t>TikTok</a:t>
            </a:r>
            <a:r>
              <a:rPr lang="en-US" sz="4000" b="1" dirty="0" smtClean="0">
                <a:solidFill>
                  <a:srgbClr val="0070C0"/>
                </a:solidFill>
              </a:rPr>
              <a:t>: </a:t>
            </a:r>
            <a:r>
              <a:rPr lang="en-US" sz="3500" dirty="0" smtClean="0">
                <a:solidFill>
                  <a:srgbClr val="0070C0"/>
                </a:solidFill>
              </a:rPr>
              <a:t>From Setting and Privacy Menu</a:t>
            </a:r>
            <a:endParaRPr lang="en-US" sz="3500" dirty="0">
              <a:solidFill>
                <a:srgbClr val="0070C0"/>
              </a:solidFill>
            </a:endParaRPr>
          </a:p>
          <a:p>
            <a:endParaRPr lang="en-US" sz="4000" dirty="0">
              <a:solidFill>
                <a:srgbClr val="7030A0"/>
              </a:solidFill>
            </a:endParaRPr>
          </a:p>
        </p:txBody>
      </p:sp>
      <p:pic>
        <p:nvPicPr>
          <p:cNvPr id="3" name="Picture 4" descr="TikTok News and Top Stories | TikTok Newsroom">
            <a:extLst>
              <a:ext uri="{FF2B5EF4-FFF2-40B4-BE49-F238E27FC236}">
                <a16:creationId xmlns:a16="http://schemas.microsoft.com/office/drawing/2014/main" xmlns="" id="{4051A43A-9013-1CAD-1679-34150CC1705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3400" y="124790"/>
            <a:ext cx="762000" cy="75779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screenshot of a phone&#10;&#10;Description automatically generated">
            <a:extLst>
              <a:ext uri="{FF2B5EF4-FFF2-40B4-BE49-F238E27FC236}">
                <a16:creationId xmlns:a16="http://schemas.microsoft.com/office/drawing/2014/main" xmlns="" id="{A696F345-FCAF-B05E-FD3C-D22D6F739D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374" y="1295399"/>
            <a:ext cx="2552325" cy="4539735"/>
          </a:xfrm>
          <a:prstGeom prst="rect">
            <a:avLst/>
          </a:prstGeom>
          <a:ln>
            <a:solidFill>
              <a:schemeClr val="accent1"/>
            </a:solidFill>
          </a:ln>
        </p:spPr>
      </p:pic>
      <p:cxnSp>
        <p:nvCxnSpPr>
          <p:cNvPr id="11" name="Straight Arrow Connector 10">
            <a:extLst>
              <a:ext uri="{FF2B5EF4-FFF2-40B4-BE49-F238E27FC236}">
                <a16:creationId xmlns:a16="http://schemas.microsoft.com/office/drawing/2014/main" xmlns="" id="{FAA263B0-9C6D-D51C-8665-12DDAE528546}"/>
              </a:ext>
            </a:extLst>
          </p:cNvPr>
          <p:cNvCxnSpPr>
            <a:cxnSpLocks/>
          </p:cNvCxnSpPr>
          <p:nvPr/>
        </p:nvCxnSpPr>
        <p:spPr>
          <a:xfrm flipH="1">
            <a:off x="1445329" y="3168452"/>
            <a:ext cx="1915770" cy="23622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5FD3FB49-97BF-83B0-125B-EB19FB55E5A0}"/>
              </a:ext>
            </a:extLst>
          </p:cNvPr>
          <p:cNvSpPr txBox="1"/>
          <p:nvPr/>
        </p:nvSpPr>
        <p:spPr>
          <a:xfrm>
            <a:off x="6646791" y="1067246"/>
            <a:ext cx="2306235" cy="646331"/>
          </a:xfrm>
          <a:prstGeom prst="rect">
            <a:avLst/>
          </a:prstGeom>
          <a:noFill/>
        </p:spPr>
        <p:txBody>
          <a:bodyPr wrap="square" rtlCol="0">
            <a:spAutoFit/>
          </a:bodyPr>
          <a:lstStyle/>
          <a:p>
            <a:r>
              <a:rPr lang="en-US" dirty="0"/>
              <a:t>See all videos your student has </a:t>
            </a:r>
            <a:r>
              <a:rPr lang="en-US" dirty="0" smtClean="0"/>
              <a:t>watched</a:t>
            </a:r>
            <a:endParaRPr lang="en-US" dirty="0"/>
          </a:p>
        </p:txBody>
      </p:sp>
      <p:cxnSp>
        <p:nvCxnSpPr>
          <p:cNvPr id="23" name="Straight Arrow Connector 22">
            <a:extLst>
              <a:ext uri="{FF2B5EF4-FFF2-40B4-BE49-F238E27FC236}">
                <a16:creationId xmlns:a16="http://schemas.microsoft.com/office/drawing/2014/main" xmlns="" id="{1EF8909C-DFAE-26F9-D87C-467B3A03C54F}"/>
              </a:ext>
            </a:extLst>
          </p:cNvPr>
          <p:cNvCxnSpPr>
            <a:cxnSpLocks/>
          </p:cNvCxnSpPr>
          <p:nvPr/>
        </p:nvCxnSpPr>
        <p:spPr>
          <a:xfrm flipH="1">
            <a:off x="5261472" y="1295399"/>
            <a:ext cx="1385320" cy="3892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EF20183E-880E-3E2E-D9B8-9487246F3C38}"/>
              </a:ext>
            </a:extLst>
          </p:cNvPr>
          <p:cNvCxnSpPr>
            <a:cxnSpLocks/>
          </p:cNvCxnSpPr>
          <p:nvPr/>
        </p:nvCxnSpPr>
        <p:spPr>
          <a:xfrm flipH="1">
            <a:off x="5461661" y="2105457"/>
            <a:ext cx="1566131" cy="568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xmlns="" id="{50BC8C19-9884-8C27-8199-200BD550F53B}"/>
              </a:ext>
            </a:extLst>
          </p:cNvPr>
          <p:cNvCxnSpPr>
            <a:cxnSpLocks/>
          </p:cNvCxnSpPr>
          <p:nvPr/>
        </p:nvCxnSpPr>
        <p:spPr>
          <a:xfrm flipH="1" flipV="1">
            <a:off x="5310811" y="2554151"/>
            <a:ext cx="1492053" cy="3820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5FD3FB49-97BF-83B0-125B-EB19FB55E5A0}"/>
              </a:ext>
            </a:extLst>
          </p:cNvPr>
          <p:cNvSpPr txBox="1"/>
          <p:nvPr/>
        </p:nvSpPr>
        <p:spPr>
          <a:xfrm>
            <a:off x="7027791" y="1868183"/>
            <a:ext cx="2306235" cy="923330"/>
          </a:xfrm>
          <a:prstGeom prst="rect">
            <a:avLst/>
          </a:prstGeom>
          <a:noFill/>
        </p:spPr>
        <p:txBody>
          <a:bodyPr wrap="square" rtlCol="0">
            <a:spAutoFit/>
          </a:bodyPr>
          <a:lstStyle/>
          <a:p>
            <a:r>
              <a:rPr lang="en-US" dirty="0" smtClean="0"/>
              <a:t>Read </a:t>
            </a:r>
            <a:r>
              <a:rPr lang="en-US" dirty="0"/>
              <a:t>all comments they leave on other </a:t>
            </a:r>
            <a:r>
              <a:rPr lang="en-US" dirty="0" smtClean="0"/>
              <a:t>videos</a:t>
            </a:r>
            <a:endParaRPr lang="en-US" dirty="0"/>
          </a:p>
        </p:txBody>
      </p:sp>
      <p:sp>
        <p:nvSpPr>
          <p:cNvPr id="15" name="TextBox 14">
            <a:extLst>
              <a:ext uri="{FF2B5EF4-FFF2-40B4-BE49-F238E27FC236}">
                <a16:creationId xmlns:a16="http://schemas.microsoft.com/office/drawing/2014/main" xmlns="" id="{5FD3FB49-97BF-83B0-125B-EB19FB55E5A0}"/>
              </a:ext>
            </a:extLst>
          </p:cNvPr>
          <p:cNvSpPr txBox="1"/>
          <p:nvPr/>
        </p:nvSpPr>
        <p:spPr>
          <a:xfrm>
            <a:off x="6828596" y="2863589"/>
            <a:ext cx="2306235" cy="369332"/>
          </a:xfrm>
          <a:prstGeom prst="rect">
            <a:avLst/>
          </a:prstGeom>
          <a:noFill/>
        </p:spPr>
        <p:txBody>
          <a:bodyPr wrap="square" rtlCol="0">
            <a:spAutoFit/>
          </a:bodyPr>
          <a:lstStyle/>
          <a:p>
            <a:r>
              <a:rPr lang="en-US" dirty="0" smtClean="0"/>
              <a:t>See </a:t>
            </a:r>
            <a:r>
              <a:rPr lang="en-US" dirty="0"/>
              <a:t>all Search History</a:t>
            </a:r>
          </a:p>
        </p:txBody>
      </p:sp>
      <p:sp>
        <p:nvSpPr>
          <p:cNvPr id="17" name="TextBox 16">
            <a:extLst>
              <a:ext uri="{FF2B5EF4-FFF2-40B4-BE49-F238E27FC236}">
                <a16:creationId xmlns:a16="http://schemas.microsoft.com/office/drawing/2014/main" xmlns="" id="{5FD3FB49-97BF-83B0-125B-EB19FB55E5A0}"/>
              </a:ext>
            </a:extLst>
          </p:cNvPr>
          <p:cNvSpPr txBox="1"/>
          <p:nvPr/>
        </p:nvSpPr>
        <p:spPr>
          <a:xfrm>
            <a:off x="2039249" y="2525061"/>
            <a:ext cx="2306235" cy="646331"/>
          </a:xfrm>
          <a:prstGeom prst="rect">
            <a:avLst/>
          </a:prstGeom>
          <a:noFill/>
        </p:spPr>
        <p:txBody>
          <a:bodyPr wrap="square" rtlCol="0">
            <a:spAutoFit/>
          </a:bodyPr>
          <a:lstStyle/>
          <a:p>
            <a:r>
              <a:rPr lang="en-US" dirty="0" smtClean="0">
                <a:solidFill>
                  <a:srgbClr val="FF0000"/>
                </a:solidFill>
              </a:rPr>
              <a:t>Select </a:t>
            </a:r>
            <a:br>
              <a:rPr lang="en-US" dirty="0" smtClean="0">
                <a:solidFill>
                  <a:srgbClr val="FF0000"/>
                </a:solidFill>
              </a:rPr>
            </a:br>
            <a:r>
              <a:rPr lang="en-US" dirty="0" smtClean="0">
                <a:solidFill>
                  <a:srgbClr val="FF0000"/>
                </a:solidFill>
              </a:rPr>
              <a:t>Activity Center</a:t>
            </a:r>
            <a:endParaRPr lang="en-US" dirty="0">
              <a:solidFill>
                <a:srgbClr val="FF0000"/>
              </a:solidFill>
            </a:endParaRPr>
          </a:p>
        </p:txBody>
      </p:sp>
    </p:spTree>
    <p:extLst>
      <p:ext uri="{BB962C8B-B14F-4D97-AF65-F5344CB8AC3E}">
        <p14:creationId xmlns:p14="http://schemas.microsoft.com/office/powerpoint/2010/main" val="2291189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13855" y="6346819"/>
            <a:ext cx="9157855" cy="546350"/>
          </a:xfrm>
          <a:prstGeom prst="rect">
            <a:avLst/>
          </a:prstGeom>
        </p:spPr>
      </p:pic>
      <p:sp>
        <p:nvSpPr>
          <p:cNvPr id="7" name="TextBox 6"/>
          <p:cNvSpPr txBox="1"/>
          <p:nvPr/>
        </p:nvSpPr>
        <p:spPr>
          <a:xfrm>
            <a:off x="304631" y="99166"/>
            <a:ext cx="7696200" cy="707886"/>
          </a:xfrm>
          <a:prstGeom prst="rect">
            <a:avLst/>
          </a:prstGeom>
          <a:noFill/>
        </p:spPr>
        <p:txBody>
          <a:bodyPr wrap="square" rtlCol="0">
            <a:spAutoFit/>
          </a:bodyPr>
          <a:lstStyle/>
          <a:p>
            <a:r>
              <a:rPr lang="en-US" sz="4000" b="1" dirty="0">
                <a:solidFill>
                  <a:srgbClr val="7030A0"/>
                </a:solidFill>
              </a:rPr>
              <a:t>Social Media Popularity  </a:t>
            </a:r>
            <a:endParaRPr lang="en-US" sz="4000" dirty="0">
              <a:solidFill>
                <a:srgbClr val="7030A0"/>
              </a:solidFill>
            </a:endParaRPr>
          </a:p>
        </p:txBody>
      </p:sp>
      <p:sp>
        <p:nvSpPr>
          <p:cNvPr id="2" name="TextBox 1">
            <a:extLst>
              <a:ext uri="{FF2B5EF4-FFF2-40B4-BE49-F238E27FC236}">
                <a16:creationId xmlns:a16="http://schemas.microsoft.com/office/drawing/2014/main" xmlns="" id="{05A939B8-442B-B215-507D-7CA57973835E}"/>
              </a:ext>
            </a:extLst>
          </p:cNvPr>
          <p:cNvSpPr txBox="1"/>
          <p:nvPr/>
        </p:nvSpPr>
        <p:spPr>
          <a:xfrm>
            <a:off x="1511663" y="1822613"/>
            <a:ext cx="5140014" cy="321640"/>
          </a:xfrm>
          <a:prstGeom prst="rect">
            <a:avLst/>
          </a:prstGeom>
          <a:noFill/>
        </p:spPr>
        <p:txBody>
          <a:bodyPr wrap="square">
            <a:spAutoFit/>
          </a:bodyPr>
          <a:lstStyle/>
          <a:p>
            <a:pPr marL="171450" lvl="0" indent="-171450">
              <a:buFont typeface="Arial" panose="020B0604020202020204" pitchFamily="34" charset="0"/>
              <a:buChar char="•"/>
              <a:defRPr/>
            </a:pPr>
            <a:endParaRPr lang="en-US" sz="2400" dirty="0"/>
          </a:p>
        </p:txBody>
      </p:sp>
      <p:pic>
        <p:nvPicPr>
          <p:cNvPr id="5" name="Picture 4">
            <a:extLst>
              <a:ext uri="{FF2B5EF4-FFF2-40B4-BE49-F238E27FC236}">
                <a16:creationId xmlns:a16="http://schemas.microsoft.com/office/drawing/2014/main" xmlns="" id="{70C94BC5-D507-C4E8-1B89-11784F3A8C95}"/>
              </a:ext>
            </a:extLst>
          </p:cNvPr>
          <p:cNvPicPr>
            <a:picLocks noChangeAspect="1"/>
          </p:cNvPicPr>
          <p:nvPr/>
        </p:nvPicPr>
        <p:blipFill>
          <a:blip r:embed="rId4"/>
          <a:stretch>
            <a:fillRect/>
          </a:stretch>
        </p:blipFill>
        <p:spPr>
          <a:xfrm>
            <a:off x="316354" y="930137"/>
            <a:ext cx="4055673" cy="4327663"/>
          </a:xfrm>
          <a:prstGeom prst="rect">
            <a:avLst/>
          </a:prstGeom>
          <a:ln>
            <a:solidFill>
              <a:schemeClr val="tx1"/>
            </a:solidFill>
          </a:ln>
        </p:spPr>
      </p:pic>
      <p:pic>
        <p:nvPicPr>
          <p:cNvPr id="9" name="Picture 8">
            <a:extLst>
              <a:ext uri="{FF2B5EF4-FFF2-40B4-BE49-F238E27FC236}">
                <a16:creationId xmlns:a16="http://schemas.microsoft.com/office/drawing/2014/main" xmlns="" id="{2D7D24A3-D5F6-CB7D-8A02-82A3A7F935FC}"/>
              </a:ext>
            </a:extLst>
          </p:cNvPr>
          <p:cNvPicPr>
            <a:picLocks noChangeAspect="1"/>
          </p:cNvPicPr>
          <p:nvPr/>
        </p:nvPicPr>
        <p:blipFill rotWithShape="1">
          <a:blip r:embed="rId5"/>
          <a:srcRect r="6756"/>
          <a:stretch/>
        </p:blipFill>
        <p:spPr>
          <a:xfrm>
            <a:off x="4201167" y="1496480"/>
            <a:ext cx="4638033" cy="4305830"/>
          </a:xfrm>
          <a:prstGeom prst="rect">
            <a:avLst/>
          </a:prstGeom>
          <a:ln>
            <a:solidFill>
              <a:schemeClr val="tx1"/>
            </a:solidFill>
          </a:ln>
        </p:spPr>
      </p:pic>
    </p:spTree>
    <p:extLst>
      <p:ext uri="{BB962C8B-B14F-4D97-AF65-F5344CB8AC3E}">
        <p14:creationId xmlns:p14="http://schemas.microsoft.com/office/powerpoint/2010/main" val="355949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0" y="6019800"/>
            <a:ext cx="9157855" cy="546350"/>
          </a:xfrm>
          <a:prstGeom prst="rect">
            <a:avLst/>
          </a:prstGeom>
        </p:spPr>
      </p:pic>
      <p:sp>
        <p:nvSpPr>
          <p:cNvPr id="7" name="TextBox 6"/>
          <p:cNvSpPr txBox="1"/>
          <p:nvPr/>
        </p:nvSpPr>
        <p:spPr>
          <a:xfrm>
            <a:off x="381000" y="76200"/>
            <a:ext cx="7696200" cy="1938992"/>
          </a:xfrm>
          <a:prstGeom prst="rect">
            <a:avLst/>
          </a:prstGeom>
          <a:noFill/>
        </p:spPr>
        <p:txBody>
          <a:bodyPr wrap="square" rtlCol="0">
            <a:spAutoFit/>
          </a:bodyPr>
          <a:lstStyle/>
          <a:p>
            <a:r>
              <a:rPr lang="en-US" sz="4000" b="1" dirty="0" err="1" smtClean="0">
                <a:solidFill>
                  <a:srgbClr val="0070C0"/>
                </a:solidFill>
              </a:rPr>
              <a:t>TikTok</a:t>
            </a:r>
            <a:r>
              <a:rPr lang="en-US" sz="4000" b="1" dirty="0" smtClean="0">
                <a:solidFill>
                  <a:srgbClr val="0070C0"/>
                </a:solidFill>
              </a:rPr>
              <a:t>: </a:t>
            </a:r>
            <a:r>
              <a:rPr lang="en-US" sz="3500" dirty="0">
                <a:solidFill>
                  <a:srgbClr val="0070C0"/>
                </a:solidFill>
              </a:rPr>
              <a:t>From Setting and Privacy Menu</a:t>
            </a:r>
          </a:p>
          <a:p>
            <a:endParaRPr lang="en-US" sz="4000" dirty="0">
              <a:solidFill>
                <a:srgbClr val="0070C0"/>
              </a:solidFill>
            </a:endParaRPr>
          </a:p>
          <a:p>
            <a:endParaRPr lang="en-US" sz="4000" dirty="0">
              <a:solidFill>
                <a:srgbClr val="7030A0"/>
              </a:solidFill>
            </a:endParaRPr>
          </a:p>
        </p:txBody>
      </p:sp>
      <p:pic>
        <p:nvPicPr>
          <p:cNvPr id="3" name="Picture 4" descr="TikTok News and Top Stories | TikTok Newsroom">
            <a:extLst>
              <a:ext uri="{FF2B5EF4-FFF2-40B4-BE49-F238E27FC236}">
                <a16:creationId xmlns:a16="http://schemas.microsoft.com/office/drawing/2014/main" xmlns="" id="{4051A43A-9013-1CAD-1679-34150CC170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124790"/>
            <a:ext cx="762000" cy="75779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screenshot of a phone&#10;&#10;Description automatically generated">
            <a:extLst>
              <a:ext uri="{FF2B5EF4-FFF2-40B4-BE49-F238E27FC236}">
                <a16:creationId xmlns:a16="http://schemas.microsoft.com/office/drawing/2014/main" xmlns="" id="{E2D2392C-3833-76A5-8EDE-1511204DEE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0948" y="1005195"/>
            <a:ext cx="2552325" cy="4539735"/>
          </a:xfrm>
          <a:prstGeom prst="rect">
            <a:avLst/>
          </a:prstGeom>
          <a:ln>
            <a:solidFill>
              <a:schemeClr val="accent1"/>
            </a:solidFill>
          </a:ln>
        </p:spPr>
      </p:pic>
      <p:pic>
        <p:nvPicPr>
          <p:cNvPr id="16" name="Picture 15" descr="A screenshot of a phone&#10;&#10;Description automatically generated">
            <a:extLst>
              <a:ext uri="{FF2B5EF4-FFF2-40B4-BE49-F238E27FC236}">
                <a16:creationId xmlns:a16="http://schemas.microsoft.com/office/drawing/2014/main" xmlns="" id="{041CAD8B-CD52-D6B1-9DE1-8088F7967D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1489" y="1005195"/>
            <a:ext cx="2461248" cy="4539734"/>
          </a:xfrm>
          <a:prstGeom prst="rect">
            <a:avLst/>
          </a:prstGeom>
          <a:ln>
            <a:solidFill>
              <a:schemeClr val="accent1"/>
            </a:solidFill>
          </a:ln>
        </p:spPr>
      </p:pic>
      <p:pic>
        <p:nvPicPr>
          <p:cNvPr id="24" name="6FB803E6-25C8-43CD-BBEB-430C9AF5D5D2" descr="Screenshot 2024-03-28 at 14.29.05.jpeg">
            <a:extLst>
              <a:ext uri="{FF2B5EF4-FFF2-40B4-BE49-F238E27FC236}">
                <a16:creationId xmlns:a16="http://schemas.microsoft.com/office/drawing/2014/main" xmlns="" id="{90B80368-F72F-4BCF-55C3-1ADA2AFC2BD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243" b="45068"/>
          <a:stretch/>
        </p:blipFill>
        <p:spPr bwMode="auto">
          <a:xfrm>
            <a:off x="5931453" y="1147097"/>
            <a:ext cx="2831547" cy="27598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25" name="Straight Arrow Connector 24">
            <a:extLst>
              <a:ext uri="{FF2B5EF4-FFF2-40B4-BE49-F238E27FC236}">
                <a16:creationId xmlns:a16="http://schemas.microsoft.com/office/drawing/2014/main" xmlns="" id="{F8259D59-2CA5-6FE9-DEEC-86EA1C12D71C}"/>
              </a:ext>
            </a:extLst>
          </p:cNvPr>
          <p:cNvCxnSpPr>
            <a:cxnSpLocks/>
          </p:cNvCxnSpPr>
          <p:nvPr/>
        </p:nvCxnSpPr>
        <p:spPr>
          <a:xfrm flipH="1">
            <a:off x="4573909" y="2561359"/>
            <a:ext cx="214906" cy="7131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xmlns="" id="{BA68AA5C-7750-FCFC-623F-A56BDBCE9A2B}"/>
              </a:ext>
            </a:extLst>
          </p:cNvPr>
          <p:cNvSpPr txBox="1"/>
          <p:nvPr/>
        </p:nvSpPr>
        <p:spPr>
          <a:xfrm>
            <a:off x="5840831" y="4219516"/>
            <a:ext cx="3303169" cy="923330"/>
          </a:xfrm>
          <a:prstGeom prst="rect">
            <a:avLst/>
          </a:prstGeom>
          <a:noFill/>
        </p:spPr>
        <p:txBody>
          <a:bodyPr wrap="square" rtlCol="0">
            <a:spAutoFit/>
          </a:bodyPr>
          <a:lstStyle/>
          <a:p>
            <a:r>
              <a:rPr lang="en-US" dirty="0" smtClean="0">
                <a:solidFill>
                  <a:srgbClr val="00B050"/>
                </a:solidFill>
              </a:rPr>
              <a:t>TURN ON Restricted </a:t>
            </a:r>
            <a:r>
              <a:rPr lang="en-US" dirty="0">
                <a:solidFill>
                  <a:srgbClr val="00B050"/>
                </a:solidFill>
              </a:rPr>
              <a:t>Mode: Allows users to limit videos that may be inappropriate. </a:t>
            </a:r>
          </a:p>
        </p:txBody>
      </p:sp>
      <p:cxnSp>
        <p:nvCxnSpPr>
          <p:cNvPr id="27" name="Straight Arrow Connector 26">
            <a:extLst>
              <a:ext uri="{FF2B5EF4-FFF2-40B4-BE49-F238E27FC236}">
                <a16:creationId xmlns:a16="http://schemas.microsoft.com/office/drawing/2014/main" xmlns="" id="{F9E68967-EF84-7A1B-0D0E-190FCA9F8355}"/>
              </a:ext>
            </a:extLst>
          </p:cNvPr>
          <p:cNvCxnSpPr>
            <a:cxnSpLocks/>
          </p:cNvCxnSpPr>
          <p:nvPr/>
        </p:nvCxnSpPr>
        <p:spPr>
          <a:xfrm flipV="1">
            <a:off x="7531466" y="2899697"/>
            <a:ext cx="762187" cy="13661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Up Arrow 14"/>
          <p:cNvSpPr/>
          <p:nvPr/>
        </p:nvSpPr>
        <p:spPr>
          <a:xfrm>
            <a:off x="1167724" y="2029361"/>
            <a:ext cx="914400" cy="1752600"/>
          </a:xfrm>
          <a:prstGeom prst="upArrow">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xmlns="" id="{AAD8661F-C532-EE74-D0BC-A3361A956B2A}"/>
              </a:ext>
            </a:extLst>
          </p:cNvPr>
          <p:cNvSpPr txBox="1"/>
          <p:nvPr/>
        </p:nvSpPr>
        <p:spPr>
          <a:xfrm rot="16200000">
            <a:off x="1117670" y="2755068"/>
            <a:ext cx="1014508" cy="369332"/>
          </a:xfrm>
          <a:prstGeom prst="rect">
            <a:avLst/>
          </a:prstGeom>
          <a:noFill/>
          <a:ln>
            <a:noFill/>
          </a:ln>
        </p:spPr>
        <p:txBody>
          <a:bodyPr wrap="none" rtlCol="0">
            <a:spAutoFit/>
          </a:bodyPr>
          <a:lstStyle/>
          <a:p>
            <a:r>
              <a:rPr lang="en-US" dirty="0" smtClean="0">
                <a:solidFill>
                  <a:srgbClr val="FF0000"/>
                </a:solidFill>
              </a:rPr>
              <a:t>Scroll </a:t>
            </a:r>
            <a:r>
              <a:rPr lang="en-US" dirty="0">
                <a:solidFill>
                  <a:srgbClr val="FF0000"/>
                </a:solidFill>
              </a:rPr>
              <a:t>Up</a:t>
            </a:r>
          </a:p>
        </p:txBody>
      </p:sp>
      <p:sp>
        <p:nvSpPr>
          <p:cNvPr id="18" name="TextBox 17">
            <a:extLst>
              <a:ext uri="{FF2B5EF4-FFF2-40B4-BE49-F238E27FC236}">
                <a16:creationId xmlns:a16="http://schemas.microsoft.com/office/drawing/2014/main" xmlns="" id="{5FD3FB49-97BF-83B0-125B-EB19FB55E5A0}"/>
              </a:ext>
            </a:extLst>
          </p:cNvPr>
          <p:cNvSpPr txBox="1"/>
          <p:nvPr/>
        </p:nvSpPr>
        <p:spPr>
          <a:xfrm>
            <a:off x="4352113" y="1601586"/>
            <a:ext cx="2306235" cy="923330"/>
          </a:xfrm>
          <a:prstGeom prst="rect">
            <a:avLst/>
          </a:prstGeom>
          <a:noFill/>
        </p:spPr>
        <p:txBody>
          <a:bodyPr wrap="square" rtlCol="0">
            <a:spAutoFit/>
          </a:bodyPr>
          <a:lstStyle/>
          <a:p>
            <a:r>
              <a:rPr lang="en-US" dirty="0" smtClean="0">
                <a:solidFill>
                  <a:srgbClr val="FF0000"/>
                </a:solidFill>
              </a:rPr>
              <a:t>Select </a:t>
            </a:r>
            <a:br>
              <a:rPr lang="en-US" dirty="0" smtClean="0">
                <a:solidFill>
                  <a:srgbClr val="FF0000"/>
                </a:solidFill>
              </a:rPr>
            </a:br>
            <a:r>
              <a:rPr lang="en-US" dirty="0" smtClean="0">
                <a:solidFill>
                  <a:srgbClr val="FF0000"/>
                </a:solidFill>
              </a:rPr>
              <a:t>Content </a:t>
            </a:r>
            <a:br>
              <a:rPr lang="en-US" dirty="0" smtClean="0">
                <a:solidFill>
                  <a:srgbClr val="FF0000"/>
                </a:solidFill>
              </a:rPr>
            </a:br>
            <a:r>
              <a:rPr lang="en-US" dirty="0" smtClean="0">
                <a:solidFill>
                  <a:srgbClr val="FF0000"/>
                </a:solidFill>
              </a:rPr>
              <a:t>Preferences</a:t>
            </a:r>
            <a:endParaRPr lang="en-US" dirty="0">
              <a:solidFill>
                <a:srgbClr val="FF0000"/>
              </a:solidFill>
            </a:endParaRPr>
          </a:p>
        </p:txBody>
      </p:sp>
    </p:spTree>
    <p:extLst>
      <p:ext uri="{BB962C8B-B14F-4D97-AF65-F5344CB8AC3E}">
        <p14:creationId xmlns:p14="http://schemas.microsoft.com/office/powerpoint/2010/main" val="1722063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0" y="6019800"/>
            <a:ext cx="9157855" cy="546350"/>
          </a:xfrm>
          <a:prstGeom prst="rect">
            <a:avLst/>
          </a:prstGeom>
        </p:spPr>
      </p:pic>
      <p:sp>
        <p:nvSpPr>
          <p:cNvPr id="7" name="TextBox 6"/>
          <p:cNvSpPr txBox="1"/>
          <p:nvPr/>
        </p:nvSpPr>
        <p:spPr>
          <a:xfrm>
            <a:off x="381000" y="76200"/>
            <a:ext cx="7696200" cy="1384995"/>
          </a:xfrm>
          <a:prstGeom prst="rect">
            <a:avLst/>
          </a:prstGeom>
          <a:noFill/>
        </p:spPr>
        <p:txBody>
          <a:bodyPr wrap="square" rtlCol="0">
            <a:spAutoFit/>
          </a:bodyPr>
          <a:lstStyle/>
          <a:p>
            <a:r>
              <a:rPr lang="en-US" sz="4400" b="1" dirty="0" err="1">
                <a:solidFill>
                  <a:srgbClr val="0070C0"/>
                </a:solidFill>
              </a:rPr>
              <a:t>TikTok</a:t>
            </a:r>
            <a:r>
              <a:rPr lang="en-US" sz="4400" b="1" dirty="0">
                <a:solidFill>
                  <a:srgbClr val="0070C0"/>
                </a:solidFill>
              </a:rPr>
              <a:t>: </a:t>
            </a:r>
            <a:r>
              <a:rPr lang="en-US" sz="3500" dirty="0">
                <a:solidFill>
                  <a:srgbClr val="0070C0"/>
                </a:solidFill>
              </a:rPr>
              <a:t>From Setting and Privacy Menu</a:t>
            </a:r>
          </a:p>
          <a:p>
            <a:endParaRPr lang="en-US" sz="4000" dirty="0">
              <a:solidFill>
                <a:srgbClr val="7030A0"/>
              </a:solidFill>
            </a:endParaRPr>
          </a:p>
        </p:txBody>
      </p:sp>
      <p:pic>
        <p:nvPicPr>
          <p:cNvPr id="3" name="Picture 4" descr="TikTok News and Top Stories | TikTok Newsroom">
            <a:extLst>
              <a:ext uri="{FF2B5EF4-FFF2-40B4-BE49-F238E27FC236}">
                <a16:creationId xmlns:a16="http://schemas.microsoft.com/office/drawing/2014/main" xmlns="" id="{4051A43A-9013-1CAD-1679-34150CC170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124790"/>
            <a:ext cx="762000" cy="7577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screenshot of a phone&#10;&#10;Description automatically generated">
            <a:extLst>
              <a:ext uri="{FF2B5EF4-FFF2-40B4-BE49-F238E27FC236}">
                <a16:creationId xmlns:a16="http://schemas.microsoft.com/office/drawing/2014/main" xmlns="" id="{F24C36CE-9AD7-1BDF-5D72-CECC0F92C2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4597" y="1054924"/>
            <a:ext cx="2735973" cy="4866382"/>
          </a:xfrm>
          <a:prstGeom prst="rect">
            <a:avLst/>
          </a:prstGeom>
          <a:ln>
            <a:solidFill>
              <a:schemeClr val="accent1"/>
            </a:solidFill>
          </a:ln>
        </p:spPr>
      </p:pic>
      <p:cxnSp>
        <p:nvCxnSpPr>
          <p:cNvPr id="8" name="Straight Arrow Connector 7">
            <a:extLst>
              <a:ext uri="{FF2B5EF4-FFF2-40B4-BE49-F238E27FC236}">
                <a16:creationId xmlns:a16="http://schemas.microsoft.com/office/drawing/2014/main" xmlns="" id="{3709977E-35C6-2784-928D-0480DC41F06C}"/>
              </a:ext>
            </a:extLst>
          </p:cNvPr>
          <p:cNvCxnSpPr>
            <a:cxnSpLocks/>
          </p:cNvCxnSpPr>
          <p:nvPr/>
        </p:nvCxnSpPr>
        <p:spPr>
          <a:xfrm flipH="1">
            <a:off x="3810000" y="1527005"/>
            <a:ext cx="674412" cy="27765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36D36678-6EF5-9D06-7C7C-39FFCC4270CF}"/>
              </a:ext>
            </a:extLst>
          </p:cNvPr>
          <p:cNvSpPr txBox="1"/>
          <p:nvPr/>
        </p:nvSpPr>
        <p:spPr>
          <a:xfrm>
            <a:off x="4555434" y="940314"/>
            <a:ext cx="3597965" cy="1754326"/>
          </a:xfrm>
          <a:prstGeom prst="rect">
            <a:avLst/>
          </a:prstGeom>
          <a:noFill/>
          <a:ln>
            <a:noFill/>
          </a:ln>
        </p:spPr>
        <p:txBody>
          <a:bodyPr wrap="square" rtlCol="0">
            <a:spAutoFit/>
          </a:bodyPr>
          <a:lstStyle/>
          <a:p>
            <a:r>
              <a:rPr lang="en-US" dirty="0"/>
              <a:t>Screen time: </a:t>
            </a:r>
          </a:p>
          <a:p>
            <a:pPr marL="285750" indent="-285750">
              <a:buFont typeface="Arial" panose="020B0604020202020204" pitchFamily="34" charset="0"/>
              <a:buChar char="•"/>
            </a:pPr>
            <a:r>
              <a:rPr lang="en-US" dirty="0"/>
              <a:t>Let’s you set daily screen time limits.</a:t>
            </a:r>
          </a:p>
          <a:p>
            <a:pPr marL="285750" indent="-285750">
              <a:buFont typeface="Arial" panose="020B0604020202020204" pitchFamily="34" charset="0"/>
              <a:buChar char="•"/>
            </a:pPr>
            <a:r>
              <a:rPr lang="en-US" dirty="0"/>
              <a:t>Set screen time break reminders </a:t>
            </a:r>
          </a:p>
          <a:p>
            <a:pPr marL="285750" indent="-285750">
              <a:buFont typeface="Arial" panose="020B0604020202020204" pitchFamily="34" charset="0"/>
              <a:buChar char="•"/>
            </a:pPr>
            <a:r>
              <a:rPr lang="en-US" dirty="0"/>
              <a:t>Gives summary of screen time metrics</a:t>
            </a:r>
          </a:p>
        </p:txBody>
      </p:sp>
      <p:cxnSp>
        <p:nvCxnSpPr>
          <p:cNvPr id="14" name="Straight Arrow Connector 13">
            <a:extLst>
              <a:ext uri="{FF2B5EF4-FFF2-40B4-BE49-F238E27FC236}">
                <a16:creationId xmlns:a16="http://schemas.microsoft.com/office/drawing/2014/main" xmlns="" id="{8C842F0F-2292-AF3C-CB71-C81E529B67B0}"/>
              </a:ext>
            </a:extLst>
          </p:cNvPr>
          <p:cNvCxnSpPr>
            <a:cxnSpLocks/>
          </p:cNvCxnSpPr>
          <p:nvPr/>
        </p:nvCxnSpPr>
        <p:spPr>
          <a:xfrm flipH="1">
            <a:off x="3930119" y="3757241"/>
            <a:ext cx="827426" cy="9422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EC94E7D6-84D7-A1B9-E8B5-9BC2A6A84A8C}"/>
              </a:ext>
            </a:extLst>
          </p:cNvPr>
          <p:cNvSpPr txBox="1"/>
          <p:nvPr/>
        </p:nvSpPr>
        <p:spPr>
          <a:xfrm>
            <a:off x="4538870" y="3090635"/>
            <a:ext cx="3581400" cy="923330"/>
          </a:xfrm>
          <a:prstGeom prst="rect">
            <a:avLst/>
          </a:prstGeom>
          <a:noFill/>
          <a:ln>
            <a:noFill/>
          </a:ln>
        </p:spPr>
        <p:txBody>
          <a:bodyPr wrap="square" rtlCol="0">
            <a:spAutoFit/>
          </a:bodyPr>
          <a:lstStyle/>
          <a:p>
            <a:r>
              <a:rPr lang="en-US" dirty="0"/>
              <a:t>Family Pairing:</a:t>
            </a:r>
          </a:p>
          <a:p>
            <a:pPr marL="285750" indent="-285750">
              <a:buFont typeface="Arial" panose="020B0604020202020204" pitchFamily="34" charset="0"/>
              <a:buChar char="•"/>
            </a:pPr>
            <a:r>
              <a:rPr lang="en-US" dirty="0"/>
              <a:t>This is where you set up family pairing</a:t>
            </a:r>
          </a:p>
        </p:txBody>
      </p:sp>
      <p:sp>
        <p:nvSpPr>
          <p:cNvPr id="13" name="Up Arrow 12"/>
          <p:cNvSpPr/>
          <p:nvPr/>
        </p:nvSpPr>
        <p:spPr>
          <a:xfrm>
            <a:off x="2477918" y="1785150"/>
            <a:ext cx="914400" cy="3534300"/>
          </a:xfrm>
          <a:prstGeom prst="upArrow">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AAD8661F-C532-EE74-D0BC-A3361A956B2A}"/>
              </a:ext>
            </a:extLst>
          </p:cNvPr>
          <p:cNvSpPr txBox="1"/>
          <p:nvPr/>
        </p:nvSpPr>
        <p:spPr>
          <a:xfrm rot="16200000">
            <a:off x="2108066" y="3266053"/>
            <a:ext cx="1654107" cy="369332"/>
          </a:xfrm>
          <a:prstGeom prst="rect">
            <a:avLst/>
          </a:prstGeom>
          <a:noFill/>
          <a:ln>
            <a:noFill/>
          </a:ln>
        </p:spPr>
        <p:txBody>
          <a:bodyPr wrap="none" rtlCol="0">
            <a:spAutoFit/>
          </a:bodyPr>
          <a:lstStyle/>
          <a:p>
            <a:r>
              <a:rPr lang="en-US" dirty="0" smtClean="0">
                <a:solidFill>
                  <a:srgbClr val="FF0000"/>
                </a:solidFill>
              </a:rPr>
              <a:t>Scroll Up MORE</a:t>
            </a:r>
            <a:endParaRPr lang="en-US" dirty="0">
              <a:solidFill>
                <a:srgbClr val="FF0000"/>
              </a:solidFill>
            </a:endParaRPr>
          </a:p>
        </p:txBody>
      </p:sp>
    </p:spTree>
    <p:extLst>
      <p:ext uri="{BB962C8B-B14F-4D97-AF65-F5344CB8AC3E}">
        <p14:creationId xmlns:p14="http://schemas.microsoft.com/office/powerpoint/2010/main" val="2934807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16565" y="6328215"/>
            <a:ext cx="9157855" cy="546350"/>
          </a:xfrm>
          <a:prstGeom prst="rect">
            <a:avLst/>
          </a:prstGeom>
        </p:spPr>
      </p:pic>
      <p:sp>
        <p:nvSpPr>
          <p:cNvPr id="7" name="TextBox 6"/>
          <p:cNvSpPr txBox="1"/>
          <p:nvPr/>
        </p:nvSpPr>
        <p:spPr>
          <a:xfrm>
            <a:off x="304800" y="80264"/>
            <a:ext cx="7696200" cy="707886"/>
          </a:xfrm>
          <a:prstGeom prst="rect">
            <a:avLst/>
          </a:prstGeom>
          <a:noFill/>
        </p:spPr>
        <p:txBody>
          <a:bodyPr wrap="square" rtlCol="0">
            <a:spAutoFit/>
          </a:bodyPr>
          <a:lstStyle/>
          <a:p>
            <a:r>
              <a:rPr lang="en-US" sz="4000" b="1" dirty="0" err="1">
                <a:solidFill>
                  <a:srgbClr val="0070C0"/>
                </a:solidFill>
              </a:rPr>
              <a:t>TikTok</a:t>
            </a:r>
            <a:r>
              <a:rPr lang="en-US" sz="4000" b="1" dirty="0">
                <a:solidFill>
                  <a:srgbClr val="0070C0"/>
                </a:solidFill>
              </a:rPr>
              <a:t>: </a:t>
            </a:r>
            <a:r>
              <a:rPr lang="en-US" sz="4000" dirty="0">
                <a:solidFill>
                  <a:srgbClr val="0070C0"/>
                </a:solidFill>
              </a:rPr>
              <a:t>Family Pairing</a:t>
            </a:r>
          </a:p>
        </p:txBody>
      </p:sp>
      <p:pic>
        <p:nvPicPr>
          <p:cNvPr id="3" name="Picture 4" descr="TikTok News and Top Stories | TikTok Newsroom">
            <a:extLst>
              <a:ext uri="{FF2B5EF4-FFF2-40B4-BE49-F238E27FC236}">
                <a16:creationId xmlns:a16="http://schemas.microsoft.com/office/drawing/2014/main" xmlns="" id="{4051A43A-9013-1CAD-1679-34150CC170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124790"/>
            <a:ext cx="762000" cy="7577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9146912C-BC7E-6B32-A63F-358DCA85E2E6}"/>
              </a:ext>
            </a:extLst>
          </p:cNvPr>
          <p:cNvSpPr txBox="1"/>
          <p:nvPr/>
        </p:nvSpPr>
        <p:spPr>
          <a:xfrm>
            <a:off x="685800" y="770565"/>
            <a:ext cx="7620001" cy="4708981"/>
          </a:xfrm>
          <a:prstGeom prst="rect">
            <a:avLst/>
          </a:prstGeom>
          <a:noFill/>
        </p:spPr>
        <p:txBody>
          <a:bodyPr wrap="square" rtlCol="0">
            <a:spAutoFit/>
          </a:bodyPr>
          <a:lstStyle/>
          <a:p>
            <a:pPr algn="l"/>
            <a:r>
              <a:rPr lang="en-US" sz="2500" b="0" i="0" dirty="0">
                <a:solidFill>
                  <a:srgbClr val="4F525A"/>
                </a:solidFill>
                <a:effectLst/>
                <a:latin typeface="+mj-lt"/>
                <a:cs typeface="Times New Roman" panose="02020603050405020304" pitchFamily="18" charset="0"/>
              </a:rPr>
              <a:t/>
            </a:r>
            <a:br>
              <a:rPr lang="en-US" sz="2500" b="0" i="0" dirty="0">
                <a:solidFill>
                  <a:srgbClr val="4F525A"/>
                </a:solidFill>
                <a:effectLst/>
                <a:latin typeface="+mj-lt"/>
                <a:cs typeface="Times New Roman" panose="02020603050405020304" pitchFamily="18" charset="0"/>
              </a:rPr>
            </a:br>
            <a:r>
              <a:rPr lang="en-US" sz="2500" b="0" i="0" dirty="0">
                <a:effectLst/>
                <a:latin typeface="+mj-lt"/>
                <a:cs typeface="Times New Roman" panose="02020603050405020304" pitchFamily="18" charset="0"/>
              </a:rPr>
              <a:t>Family Pairing on TikTok allows parents and teens to customize their safety settings based on individual needs. A parent can link their TikTok account to their teen's and set parental controls including:</a:t>
            </a:r>
            <a:br>
              <a:rPr lang="en-US" sz="2500" b="0" i="0" dirty="0">
                <a:effectLst/>
                <a:latin typeface="+mj-lt"/>
                <a:cs typeface="Times New Roman" panose="02020603050405020304" pitchFamily="18" charset="0"/>
              </a:rPr>
            </a:br>
            <a:endParaRPr lang="en-US" sz="2500" b="0" i="0" dirty="0">
              <a:effectLst/>
              <a:latin typeface="+mj-lt"/>
              <a:cs typeface="Times New Roman" panose="02020603050405020304" pitchFamily="18" charset="0"/>
            </a:endParaRPr>
          </a:p>
          <a:p>
            <a:pPr marL="285750" indent="-285750" algn="l">
              <a:buFont typeface="Arial" panose="020B0604020202020204" pitchFamily="34" charset="0"/>
              <a:buChar char="•"/>
            </a:pPr>
            <a:r>
              <a:rPr lang="en-US" sz="2500" dirty="0">
                <a:latin typeface="+mj-lt"/>
                <a:cs typeface="Times New Roman" panose="02020603050405020304" pitchFamily="18" charset="0"/>
              </a:rPr>
              <a:t>Limit screen time and review on a dashboard</a:t>
            </a:r>
          </a:p>
          <a:p>
            <a:pPr marL="285750" indent="-285750" algn="l">
              <a:buFont typeface="Arial" panose="020B0604020202020204" pitchFamily="34" charset="0"/>
              <a:buChar char="•"/>
            </a:pPr>
            <a:r>
              <a:rPr lang="en-US" sz="2500" b="0" i="0" dirty="0">
                <a:effectLst/>
                <a:latin typeface="+mj-lt"/>
                <a:cs typeface="Times New Roman" panose="02020603050405020304" pitchFamily="18" charset="0"/>
              </a:rPr>
              <a:t>Manage push notifications</a:t>
            </a:r>
          </a:p>
          <a:p>
            <a:pPr marL="285750" indent="-285750" algn="l">
              <a:buFont typeface="Arial" panose="020B0604020202020204" pitchFamily="34" charset="0"/>
              <a:buChar char="•"/>
            </a:pPr>
            <a:r>
              <a:rPr lang="en-US" sz="2500" dirty="0">
                <a:latin typeface="+mj-lt"/>
                <a:cs typeface="Times New Roman" panose="02020603050405020304" pitchFamily="18" charset="0"/>
              </a:rPr>
              <a:t>Filter video key words</a:t>
            </a:r>
          </a:p>
          <a:p>
            <a:pPr marL="285750" indent="-285750" algn="l">
              <a:buFont typeface="Arial" panose="020B0604020202020204" pitchFamily="34" charset="0"/>
              <a:buChar char="•"/>
            </a:pPr>
            <a:r>
              <a:rPr lang="en-US" sz="2500" dirty="0">
                <a:latin typeface="+mj-lt"/>
                <a:cs typeface="Times New Roman" panose="02020603050405020304" pitchFamily="18" charset="0"/>
              </a:rPr>
              <a:t>Pairing</a:t>
            </a:r>
          </a:p>
          <a:p>
            <a:pPr marL="285750" indent="-285750" algn="l">
              <a:buFont typeface="Arial" panose="020B0604020202020204" pitchFamily="34" charset="0"/>
              <a:buChar char="•"/>
            </a:pPr>
            <a:endParaRPr lang="en-US" sz="2500" dirty="0">
              <a:solidFill>
                <a:srgbClr val="4F525A"/>
              </a:solidFill>
              <a:latin typeface="+mj-lt"/>
            </a:endParaRPr>
          </a:p>
          <a:p>
            <a:pPr marL="285750" indent="-285750" algn="l">
              <a:buFont typeface="Arial" panose="020B0604020202020204" pitchFamily="34" charset="0"/>
              <a:buChar char="•"/>
            </a:pPr>
            <a:endParaRPr lang="en-US" sz="2500" b="0" i="0" dirty="0">
              <a:solidFill>
                <a:srgbClr val="4F525A"/>
              </a:solidFill>
              <a:effectLst/>
              <a:latin typeface="+mj-lt"/>
            </a:endParaRPr>
          </a:p>
        </p:txBody>
      </p:sp>
    </p:spTree>
    <p:extLst>
      <p:ext uri="{BB962C8B-B14F-4D97-AF65-F5344CB8AC3E}">
        <p14:creationId xmlns:p14="http://schemas.microsoft.com/office/powerpoint/2010/main" val="3785788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16565" y="6328215"/>
            <a:ext cx="9157855" cy="546350"/>
          </a:xfrm>
          <a:prstGeom prst="rect">
            <a:avLst/>
          </a:prstGeom>
        </p:spPr>
      </p:pic>
      <p:sp>
        <p:nvSpPr>
          <p:cNvPr id="7" name="TextBox 6"/>
          <p:cNvSpPr txBox="1"/>
          <p:nvPr/>
        </p:nvSpPr>
        <p:spPr>
          <a:xfrm>
            <a:off x="304800" y="80264"/>
            <a:ext cx="7696200" cy="707886"/>
          </a:xfrm>
          <a:prstGeom prst="rect">
            <a:avLst/>
          </a:prstGeom>
          <a:noFill/>
        </p:spPr>
        <p:txBody>
          <a:bodyPr wrap="square" rtlCol="0">
            <a:spAutoFit/>
          </a:bodyPr>
          <a:lstStyle/>
          <a:p>
            <a:r>
              <a:rPr lang="en-US" sz="4000" b="1" dirty="0" err="1">
                <a:solidFill>
                  <a:srgbClr val="7030A0"/>
                </a:solidFill>
              </a:rPr>
              <a:t>TikTok</a:t>
            </a:r>
            <a:r>
              <a:rPr lang="en-US" sz="4000" b="1" dirty="0">
                <a:solidFill>
                  <a:srgbClr val="7030A0"/>
                </a:solidFill>
              </a:rPr>
              <a:t>: </a:t>
            </a:r>
            <a:r>
              <a:rPr lang="en-US" sz="4000" dirty="0">
                <a:solidFill>
                  <a:srgbClr val="7030A0"/>
                </a:solidFill>
              </a:rPr>
              <a:t>Family Pairing</a:t>
            </a:r>
          </a:p>
        </p:txBody>
      </p:sp>
      <p:pic>
        <p:nvPicPr>
          <p:cNvPr id="3" name="Picture 4" descr="TikTok News and Top Stories | TikTok Newsroom">
            <a:extLst>
              <a:ext uri="{FF2B5EF4-FFF2-40B4-BE49-F238E27FC236}">
                <a16:creationId xmlns:a16="http://schemas.microsoft.com/office/drawing/2014/main" xmlns="" id="{4051A43A-9013-1CAD-1679-34150CC170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124790"/>
            <a:ext cx="762000" cy="7577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9146912C-BC7E-6B32-A63F-358DCA85E2E6}"/>
              </a:ext>
            </a:extLst>
          </p:cNvPr>
          <p:cNvSpPr txBox="1"/>
          <p:nvPr/>
        </p:nvSpPr>
        <p:spPr>
          <a:xfrm>
            <a:off x="381000" y="717743"/>
            <a:ext cx="8534400" cy="5355312"/>
          </a:xfrm>
          <a:prstGeom prst="rect">
            <a:avLst/>
          </a:prstGeom>
          <a:noFill/>
        </p:spPr>
        <p:txBody>
          <a:bodyPr wrap="square" rtlCol="0">
            <a:spAutoFit/>
          </a:bodyPr>
          <a:lstStyle/>
          <a:p>
            <a:pPr algn="l"/>
            <a:r>
              <a:rPr lang="en-US" b="0" i="0" dirty="0">
                <a:effectLst/>
                <a:latin typeface="+mj-lt"/>
              </a:rPr>
              <a:t/>
            </a:r>
            <a:br>
              <a:rPr lang="en-US" b="0" i="0" dirty="0">
                <a:effectLst/>
                <a:latin typeface="+mj-lt"/>
              </a:rPr>
            </a:br>
            <a:r>
              <a:rPr lang="en-US" b="0" i="0" dirty="0">
                <a:effectLst/>
                <a:latin typeface="+mj-lt"/>
              </a:rPr>
              <a:t>Family Pairing on TikTok allows parents and teens to customize their safety settings based on individual needs. A parent can link their TikTok account to their teen's and set parental controls including:</a:t>
            </a:r>
            <a:br>
              <a:rPr lang="en-US" b="0" i="0" dirty="0">
                <a:effectLst/>
                <a:latin typeface="+mj-lt"/>
              </a:rPr>
            </a:br>
            <a:r>
              <a:rPr lang="en-US" b="0" i="0" dirty="0">
                <a:effectLst/>
                <a:latin typeface="+mj-lt"/>
              </a:rPr>
              <a:t/>
            </a:r>
            <a:br>
              <a:rPr lang="en-US" b="0" i="0" dirty="0">
                <a:effectLst/>
                <a:latin typeface="+mj-lt"/>
              </a:rPr>
            </a:br>
            <a:r>
              <a:rPr lang="en-US" b="1" i="0" dirty="0">
                <a:effectLst/>
                <a:latin typeface="+mj-lt"/>
              </a:rPr>
              <a:t>Daily screen time</a:t>
            </a:r>
            <a:r>
              <a:rPr lang="en-US" b="0" i="0" dirty="0">
                <a:effectLst/>
                <a:latin typeface="+mj-lt"/>
              </a:rPr>
              <a:t/>
            </a:r>
            <a:br>
              <a:rPr lang="en-US" b="0" i="0" dirty="0">
                <a:effectLst/>
                <a:latin typeface="+mj-lt"/>
              </a:rPr>
            </a:br>
            <a:r>
              <a:rPr lang="en-US" b="0" i="0" dirty="0">
                <a:effectLst/>
                <a:latin typeface="+mj-lt"/>
              </a:rPr>
              <a:t>•  Decide how long your teen can spend on TikTok each day. For teens between the ages 13 to 17, this setting is turned on by default to 1 hour.</a:t>
            </a:r>
            <a:br>
              <a:rPr lang="en-US" b="0" i="0" dirty="0">
                <a:effectLst/>
                <a:latin typeface="+mj-lt"/>
              </a:rPr>
            </a:br>
            <a:r>
              <a:rPr lang="en-US" b="0" i="0" dirty="0">
                <a:effectLst/>
                <a:latin typeface="+mj-lt"/>
              </a:rPr>
              <a:t>•  Set your teen's screen time limit directly from your own account.</a:t>
            </a:r>
            <a:br>
              <a:rPr lang="en-US" b="0" i="0" dirty="0">
                <a:effectLst/>
                <a:latin typeface="+mj-lt"/>
              </a:rPr>
            </a:br>
            <a:r>
              <a:rPr lang="en-US" b="0" i="0" dirty="0">
                <a:effectLst/>
                <a:latin typeface="+mj-lt"/>
              </a:rPr>
              <a:t>•  Set one screen time limit to apply to all your teen's devices.</a:t>
            </a:r>
            <a:br>
              <a:rPr lang="en-US" b="0" i="0" dirty="0">
                <a:effectLst/>
                <a:latin typeface="+mj-lt"/>
              </a:rPr>
            </a:br>
            <a:r>
              <a:rPr lang="en-US" b="0" i="0" dirty="0">
                <a:effectLst/>
                <a:latin typeface="+mj-lt"/>
              </a:rPr>
              <a:t>•  Set a passcode that you can choose to enter after your teen reaches their time to allow them to return to TikTok.</a:t>
            </a:r>
            <a:br>
              <a:rPr lang="en-US" b="0" i="0" dirty="0">
                <a:effectLst/>
                <a:latin typeface="+mj-lt"/>
              </a:rPr>
            </a:br>
            <a:r>
              <a:rPr lang="en-US" b="0" i="0" dirty="0">
                <a:effectLst/>
                <a:latin typeface="+mj-lt"/>
              </a:rPr>
              <a:t/>
            </a:r>
            <a:br>
              <a:rPr lang="en-US" b="0" i="0" dirty="0">
                <a:effectLst/>
                <a:latin typeface="+mj-lt"/>
              </a:rPr>
            </a:br>
            <a:r>
              <a:rPr lang="en-US" b="1" i="0" dirty="0">
                <a:effectLst/>
                <a:latin typeface="+mj-lt"/>
              </a:rPr>
              <a:t>Screen time dashboard</a:t>
            </a:r>
            <a:r>
              <a:rPr lang="en-US" b="0" i="0" dirty="0">
                <a:effectLst/>
                <a:latin typeface="+mj-lt"/>
              </a:rPr>
              <a:t/>
            </a:r>
            <a:br>
              <a:rPr lang="en-US" b="0" i="0" dirty="0">
                <a:effectLst/>
                <a:latin typeface="+mj-lt"/>
              </a:rPr>
            </a:br>
            <a:r>
              <a:rPr lang="en-US" b="0" i="0" dirty="0">
                <a:effectLst/>
                <a:latin typeface="+mj-lt"/>
              </a:rPr>
              <a:t>•  Get a summary of your teen's time spent on TikTok including:</a:t>
            </a:r>
            <a:br>
              <a:rPr lang="en-US" b="0" i="0" dirty="0">
                <a:effectLst/>
                <a:latin typeface="+mj-lt"/>
              </a:rPr>
            </a:br>
            <a:r>
              <a:rPr lang="en-US" b="0" i="0" dirty="0">
                <a:effectLst/>
                <a:latin typeface="+mj-lt"/>
              </a:rPr>
              <a:t>  ༚  The cumulative time spent each day for the last 4 weeks</a:t>
            </a:r>
            <a:br>
              <a:rPr lang="en-US" b="0" i="0" dirty="0">
                <a:effectLst/>
                <a:latin typeface="+mj-lt"/>
              </a:rPr>
            </a:br>
            <a:r>
              <a:rPr lang="en-US" b="0" i="0" dirty="0">
                <a:effectLst/>
                <a:latin typeface="+mj-lt"/>
              </a:rPr>
              <a:t>  ༚  The number of times your teen opened the app each day for the last 4 weeks</a:t>
            </a:r>
            <a:br>
              <a:rPr lang="en-US" b="0" i="0" dirty="0">
                <a:effectLst/>
                <a:latin typeface="+mj-lt"/>
              </a:rPr>
            </a:br>
            <a:r>
              <a:rPr lang="en-US" b="0" i="0" dirty="0">
                <a:effectLst/>
                <a:latin typeface="+mj-lt"/>
              </a:rPr>
              <a:t/>
            </a:r>
            <a:br>
              <a:rPr lang="en-US" b="0" i="0" dirty="0">
                <a:effectLst/>
                <a:latin typeface="+mj-lt"/>
              </a:rPr>
            </a:br>
            <a:r>
              <a:rPr lang="en-US" b="0" i="0" dirty="0">
                <a:effectLst/>
                <a:latin typeface="+mj-lt"/>
              </a:rPr>
              <a:t>Learn more about </a:t>
            </a:r>
            <a:r>
              <a:rPr lang="en-US" b="0" i="0" u="none" strike="noStrike" dirty="0">
                <a:effectLst/>
                <a:latin typeface="+mj-lt"/>
                <a:hlinkClick r:id="rId5"/>
              </a:rPr>
              <a:t>screen time on TikTok</a:t>
            </a:r>
            <a:r>
              <a:rPr lang="en-US" b="0" i="0" dirty="0">
                <a:effectLst/>
                <a:latin typeface="+mj-lt"/>
              </a:rPr>
              <a:t>.</a:t>
            </a:r>
          </a:p>
        </p:txBody>
      </p:sp>
    </p:spTree>
    <p:extLst>
      <p:ext uri="{BB962C8B-B14F-4D97-AF65-F5344CB8AC3E}">
        <p14:creationId xmlns:p14="http://schemas.microsoft.com/office/powerpoint/2010/main" val="2478760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0" y="6319186"/>
            <a:ext cx="9157855" cy="546350"/>
          </a:xfrm>
          <a:prstGeom prst="rect">
            <a:avLst/>
          </a:prstGeom>
        </p:spPr>
      </p:pic>
      <p:sp>
        <p:nvSpPr>
          <p:cNvPr id="7" name="TextBox 6"/>
          <p:cNvSpPr txBox="1"/>
          <p:nvPr/>
        </p:nvSpPr>
        <p:spPr>
          <a:xfrm>
            <a:off x="381000" y="76200"/>
            <a:ext cx="7696200" cy="707886"/>
          </a:xfrm>
          <a:prstGeom prst="rect">
            <a:avLst/>
          </a:prstGeom>
          <a:noFill/>
        </p:spPr>
        <p:txBody>
          <a:bodyPr wrap="square" rtlCol="0">
            <a:spAutoFit/>
          </a:bodyPr>
          <a:lstStyle/>
          <a:p>
            <a:r>
              <a:rPr lang="en-US" sz="4000" b="1" dirty="0" err="1">
                <a:solidFill>
                  <a:srgbClr val="7030A0"/>
                </a:solidFill>
              </a:rPr>
              <a:t>TikTok</a:t>
            </a:r>
            <a:r>
              <a:rPr lang="en-US" sz="4000" b="1" dirty="0">
                <a:solidFill>
                  <a:srgbClr val="7030A0"/>
                </a:solidFill>
              </a:rPr>
              <a:t>: </a:t>
            </a:r>
            <a:r>
              <a:rPr lang="en-US" sz="4000" dirty="0">
                <a:solidFill>
                  <a:srgbClr val="7030A0"/>
                </a:solidFill>
              </a:rPr>
              <a:t>Family Pairing</a:t>
            </a:r>
          </a:p>
        </p:txBody>
      </p:sp>
      <p:pic>
        <p:nvPicPr>
          <p:cNvPr id="3" name="Picture 4" descr="TikTok News and Top Stories | TikTok Newsroom">
            <a:extLst>
              <a:ext uri="{FF2B5EF4-FFF2-40B4-BE49-F238E27FC236}">
                <a16:creationId xmlns:a16="http://schemas.microsoft.com/office/drawing/2014/main" xmlns="" id="{4051A43A-9013-1CAD-1679-34150CC170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124790"/>
            <a:ext cx="762000" cy="7577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9146912C-BC7E-6B32-A63F-358DCA85E2E6}"/>
              </a:ext>
            </a:extLst>
          </p:cNvPr>
          <p:cNvSpPr txBox="1"/>
          <p:nvPr/>
        </p:nvSpPr>
        <p:spPr>
          <a:xfrm>
            <a:off x="381000" y="789948"/>
            <a:ext cx="8381999" cy="5355312"/>
          </a:xfrm>
          <a:prstGeom prst="rect">
            <a:avLst/>
          </a:prstGeom>
          <a:noFill/>
        </p:spPr>
        <p:txBody>
          <a:bodyPr wrap="square" rtlCol="0">
            <a:spAutoFit/>
          </a:bodyPr>
          <a:lstStyle/>
          <a:p>
            <a:pPr algn="l"/>
            <a:r>
              <a:rPr lang="en-US" b="1" i="0" dirty="0">
                <a:effectLst/>
                <a:latin typeface="+mj-lt"/>
              </a:rPr>
              <a:t>Mute push notifications</a:t>
            </a:r>
            <a:r>
              <a:rPr lang="en-US" b="0" i="0" dirty="0">
                <a:effectLst/>
                <a:latin typeface="+mj-lt"/>
              </a:rPr>
              <a:t/>
            </a:r>
            <a:br>
              <a:rPr lang="en-US" b="0" i="0" dirty="0">
                <a:effectLst/>
                <a:latin typeface="+mj-lt"/>
              </a:rPr>
            </a:br>
            <a:r>
              <a:rPr lang="en-US" b="0" i="0" dirty="0">
                <a:effectLst/>
                <a:latin typeface="+mj-lt"/>
              </a:rPr>
              <a:t>•  Decide when to mute your teen's push notifications. This setting is turned on by default:</a:t>
            </a:r>
            <a:br>
              <a:rPr lang="en-US" b="0" i="0" dirty="0">
                <a:effectLst/>
                <a:latin typeface="+mj-lt"/>
              </a:rPr>
            </a:br>
            <a:r>
              <a:rPr lang="en-US" b="0" i="0" dirty="0">
                <a:effectLst/>
                <a:latin typeface="+mj-lt"/>
              </a:rPr>
              <a:t>  ༚  For teens between the ages of 13 to 15 years, the scheduled time is set to 9:00 PM to 8:00 AM by default</a:t>
            </a:r>
            <a:br>
              <a:rPr lang="en-US" b="0" i="0" dirty="0">
                <a:effectLst/>
                <a:latin typeface="+mj-lt"/>
              </a:rPr>
            </a:br>
            <a:r>
              <a:rPr lang="en-US" b="0" i="0" dirty="0">
                <a:effectLst/>
                <a:latin typeface="+mj-lt"/>
              </a:rPr>
              <a:t>  ༚  For teens between the ages of 16 to 17 years, the scheduled time is set to 10:00 PM to 8:00 AM by default</a:t>
            </a:r>
            <a:br>
              <a:rPr lang="en-US" b="0" i="0" dirty="0">
                <a:effectLst/>
                <a:latin typeface="+mj-lt"/>
              </a:rPr>
            </a:br>
            <a:r>
              <a:rPr lang="en-US" b="0" i="0" dirty="0">
                <a:effectLst/>
                <a:latin typeface="+mj-lt"/>
              </a:rPr>
              <a:t>•  Schedule additional time directly from your own account. Keep in mind, the default scheduled time overrides any custom time that falls within the default time.</a:t>
            </a:r>
            <a:br>
              <a:rPr lang="en-US" b="0" i="0" dirty="0">
                <a:effectLst/>
                <a:latin typeface="+mj-lt"/>
              </a:rPr>
            </a:br>
            <a:r>
              <a:rPr lang="en-US" b="0" i="0" dirty="0">
                <a:effectLst/>
                <a:latin typeface="+mj-lt"/>
              </a:rPr>
              <a:t/>
            </a:r>
            <a:br>
              <a:rPr lang="en-US" b="0" i="0" dirty="0">
                <a:effectLst/>
                <a:latin typeface="+mj-lt"/>
              </a:rPr>
            </a:br>
            <a:r>
              <a:rPr lang="en-US" b="0" i="0" dirty="0">
                <a:effectLst/>
                <a:latin typeface="+mj-lt"/>
              </a:rPr>
              <a:t>Learn more about how to </a:t>
            </a:r>
            <a:r>
              <a:rPr lang="en-US" b="0" i="0" u="none" strike="noStrike" dirty="0">
                <a:effectLst/>
                <a:latin typeface="+mj-lt"/>
                <a:hlinkClick r:id="rId5"/>
              </a:rPr>
              <a:t>mute push notifications on TikTok</a:t>
            </a:r>
            <a:r>
              <a:rPr lang="en-US" b="0" i="0" dirty="0">
                <a:effectLst/>
                <a:latin typeface="+mj-lt"/>
              </a:rPr>
              <a:t>.</a:t>
            </a:r>
            <a:br>
              <a:rPr lang="en-US" b="0" i="0" dirty="0">
                <a:effectLst/>
                <a:latin typeface="+mj-lt"/>
              </a:rPr>
            </a:br>
            <a:r>
              <a:rPr lang="en-US" b="0" i="0" dirty="0">
                <a:effectLst/>
                <a:latin typeface="+mj-lt"/>
              </a:rPr>
              <a:t/>
            </a:r>
            <a:br>
              <a:rPr lang="en-US" b="0" i="0" dirty="0">
                <a:effectLst/>
                <a:latin typeface="+mj-lt"/>
              </a:rPr>
            </a:br>
            <a:r>
              <a:rPr lang="en-US" b="1" i="0" dirty="0">
                <a:effectLst/>
                <a:latin typeface="+mj-lt"/>
              </a:rPr>
              <a:t>Filter video keywords</a:t>
            </a:r>
            <a:r>
              <a:rPr lang="en-US" b="0" i="0" dirty="0">
                <a:effectLst/>
                <a:latin typeface="+mj-lt"/>
              </a:rPr>
              <a:t/>
            </a:r>
            <a:br>
              <a:rPr lang="en-US" b="0" i="0" dirty="0">
                <a:effectLst/>
                <a:latin typeface="+mj-lt"/>
              </a:rPr>
            </a:br>
            <a:r>
              <a:rPr lang="en-US" b="0" i="0" dirty="0">
                <a:effectLst/>
                <a:latin typeface="+mj-lt"/>
              </a:rPr>
              <a:t>•  Select keywords or hashtags to exclude from your teen's For You and Following feeds, as well as manage the visibility of your keywords list.</a:t>
            </a:r>
            <a:br>
              <a:rPr lang="en-US" b="0" i="0" dirty="0">
                <a:effectLst/>
                <a:latin typeface="+mj-lt"/>
              </a:rPr>
            </a:br>
            <a:r>
              <a:rPr lang="en-US" b="0" i="0" dirty="0">
                <a:effectLst/>
                <a:latin typeface="+mj-lt"/>
              </a:rPr>
              <a:t/>
            </a:r>
            <a:br>
              <a:rPr lang="en-US" b="0" i="0" dirty="0">
                <a:effectLst/>
                <a:latin typeface="+mj-lt"/>
              </a:rPr>
            </a:br>
            <a:r>
              <a:rPr lang="en-US" b="1" i="0" dirty="0">
                <a:effectLst/>
                <a:latin typeface="+mj-lt"/>
              </a:rPr>
              <a:t>STEM feed</a:t>
            </a:r>
            <a:r>
              <a:rPr lang="en-US" b="0" i="0" dirty="0">
                <a:effectLst/>
                <a:latin typeface="+mj-lt"/>
              </a:rPr>
              <a:t/>
            </a:r>
            <a:br>
              <a:rPr lang="en-US" b="0" i="0" dirty="0">
                <a:effectLst/>
                <a:latin typeface="+mj-lt"/>
              </a:rPr>
            </a:br>
            <a:r>
              <a:rPr lang="en-US" b="0" i="0" dirty="0">
                <a:effectLst/>
                <a:latin typeface="+mj-lt"/>
              </a:rPr>
              <a:t>•  Decide whether your teen can view the </a:t>
            </a:r>
            <a:r>
              <a:rPr lang="en-US" b="0" i="0" u="none" strike="noStrike" dirty="0">
                <a:effectLst/>
                <a:latin typeface="+mj-lt"/>
                <a:hlinkClick r:id="rId6"/>
              </a:rPr>
              <a:t>STEM feed</a:t>
            </a:r>
            <a:r>
              <a:rPr lang="en-US" b="0" i="0" dirty="0">
                <a:effectLst/>
                <a:latin typeface="+mj-lt"/>
              </a:rPr>
              <a:t>.</a:t>
            </a:r>
          </a:p>
          <a:p>
            <a:pPr algn="l"/>
            <a:r>
              <a:rPr lang="en-US" b="0" i="0" dirty="0">
                <a:effectLst/>
                <a:latin typeface="+mj-lt"/>
              </a:rPr>
              <a:t>Note: This is only available to users 13 years and older in the U.S.</a:t>
            </a:r>
          </a:p>
        </p:txBody>
      </p:sp>
    </p:spTree>
    <p:extLst>
      <p:ext uri="{BB962C8B-B14F-4D97-AF65-F5344CB8AC3E}">
        <p14:creationId xmlns:p14="http://schemas.microsoft.com/office/powerpoint/2010/main" val="2350970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93762"/>
          <a:stretch/>
        </p:blipFill>
        <p:spPr>
          <a:xfrm>
            <a:off x="16565" y="6553199"/>
            <a:ext cx="9157855" cy="321365"/>
          </a:xfrm>
          <a:prstGeom prst="rect">
            <a:avLst/>
          </a:prstGeom>
        </p:spPr>
      </p:pic>
      <p:sp>
        <p:nvSpPr>
          <p:cNvPr id="7" name="TextBox 6"/>
          <p:cNvSpPr txBox="1"/>
          <p:nvPr/>
        </p:nvSpPr>
        <p:spPr>
          <a:xfrm>
            <a:off x="381000" y="76200"/>
            <a:ext cx="7696200" cy="707886"/>
          </a:xfrm>
          <a:prstGeom prst="rect">
            <a:avLst/>
          </a:prstGeom>
          <a:noFill/>
        </p:spPr>
        <p:txBody>
          <a:bodyPr wrap="square" rtlCol="0">
            <a:spAutoFit/>
          </a:bodyPr>
          <a:lstStyle/>
          <a:p>
            <a:r>
              <a:rPr lang="en-US" sz="4000" b="1" dirty="0" err="1">
                <a:solidFill>
                  <a:srgbClr val="7030A0"/>
                </a:solidFill>
              </a:rPr>
              <a:t>TikTok</a:t>
            </a:r>
            <a:r>
              <a:rPr lang="en-US" sz="4000" b="1" dirty="0">
                <a:solidFill>
                  <a:srgbClr val="7030A0"/>
                </a:solidFill>
              </a:rPr>
              <a:t>: </a:t>
            </a:r>
            <a:r>
              <a:rPr lang="en-US" sz="4000" dirty="0">
                <a:solidFill>
                  <a:srgbClr val="7030A0"/>
                </a:solidFill>
              </a:rPr>
              <a:t>Family Pairing</a:t>
            </a:r>
          </a:p>
        </p:txBody>
      </p:sp>
      <p:pic>
        <p:nvPicPr>
          <p:cNvPr id="3" name="Picture 4" descr="TikTok News and Top Stories | TikTok Newsroom">
            <a:extLst>
              <a:ext uri="{FF2B5EF4-FFF2-40B4-BE49-F238E27FC236}">
                <a16:creationId xmlns:a16="http://schemas.microsoft.com/office/drawing/2014/main" xmlns="" id="{4051A43A-9013-1CAD-1679-34150CC170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124790"/>
            <a:ext cx="762000" cy="7577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9146912C-BC7E-6B32-A63F-358DCA85E2E6}"/>
              </a:ext>
            </a:extLst>
          </p:cNvPr>
          <p:cNvSpPr txBox="1"/>
          <p:nvPr/>
        </p:nvSpPr>
        <p:spPr>
          <a:xfrm>
            <a:off x="418681" y="661302"/>
            <a:ext cx="8534400" cy="5647700"/>
          </a:xfrm>
          <a:prstGeom prst="rect">
            <a:avLst/>
          </a:prstGeom>
          <a:noFill/>
        </p:spPr>
        <p:txBody>
          <a:bodyPr wrap="square" rtlCol="0">
            <a:spAutoFit/>
          </a:bodyPr>
          <a:lstStyle/>
          <a:p>
            <a:pPr algn="l"/>
            <a:r>
              <a:rPr lang="en-US" sz="1900" b="1" i="0" dirty="0">
                <a:effectLst/>
                <a:latin typeface="+mj-lt"/>
              </a:rPr>
              <a:t>Restricted Mode</a:t>
            </a:r>
            <a:r>
              <a:rPr lang="en-US" sz="1900" dirty="0">
                <a:latin typeface="+mj-lt"/>
              </a:rPr>
              <a:t/>
            </a:r>
            <a:br>
              <a:rPr lang="en-US" sz="1900" dirty="0">
                <a:latin typeface="+mj-lt"/>
              </a:rPr>
            </a:br>
            <a:r>
              <a:rPr lang="en-US" sz="1900" b="0" i="0" dirty="0">
                <a:effectLst/>
                <a:latin typeface="+mj-lt"/>
              </a:rPr>
              <a:t>•  Restrict your teen's exposure to content that may not be appropriate or suitable for them.</a:t>
            </a:r>
            <a:r>
              <a:rPr lang="en-US" sz="1900" dirty="0">
                <a:latin typeface="+mj-lt"/>
              </a:rPr>
              <a:t/>
            </a:r>
            <a:br>
              <a:rPr lang="en-US" sz="1900" dirty="0">
                <a:latin typeface="+mj-lt"/>
              </a:rPr>
            </a:br>
            <a:r>
              <a:rPr lang="en-US" sz="1900" dirty="0">
                <a:latin typeface="+mj-lt"/>
              </a:rPr>
              <a:t/>
            </a:r>
            <a:br>
              <a:rPr lang="en-US" sz="1900" dirty="0">
                <a:latin typeface="+mj-lt"/>
              </a:rPr>
            </a:br>
            <a:r>
              <a:rPr lang="en-US" sz="1900" b="1" i="0" dirty="0">
                <a:effectLst/>
                <a:latin typeface="+mj-lt"/>
              </a:rPr>
              <a:t>Linked account activity</a:t>
            </a:r>
            <a:br>
              <a:rPr lang="en-US" sz="1900" b="1" i="0" dirty="0">
                <a:effectLst/>
                <a:latin typeface="+mj-lt"/>
              </a:rPr>
            </a:br>
            <a:r>
              <a:rPr lang="en-US" sz="1900" b="0" i="0" dirty="0">
                <a:effectLst/>
                <a:latin typeface="+mj-lt"/>
              </a:rPr>
              <a:t>•  Get notifications about your teen's activity, such as if your accounts get unlinked, by turning on </a:t>
            </a:r>
            <a:r>
              <a:rPr lang="en-US" sz="1900" b="1" i="0" dirty="0">
                <a:effectLst/>
                <a:latin typeface="+mj-lt"/>
              </a:rPr>
              <a:t>Customized updates and more</a:t>
            </a:r>
            <a:r>
              <a:rPr lang="en-US" sz="1900" b="0" i="0" dirty="0">
                <a:effectLst/>
                <a:latin typeface="+mj-lt"/>
              </a:rPr>
              <a:t> push notifications.</a:t>
            </a:r>
            <a:r>
              <a:rPr lang="en-US" sz="1900" dirty="0">
                <a:latin typeface="+mj-lt"/>
              </a:rPr>
              <a:t/>
            </a:r>
            <a:br>
              <a:rPr lang="en-US" sz="1900" dirty="0">
                <a:latin typeface="+mj-lt"/>
              </a:rPr>
            </a:br>
            <a:r>
              <a:rPr lang="en-US" sz="1900" dirty="0">
                <a:latin typeface="+mj-lt"/>
              </a:rPr>
              <a:t/>
            </a:r>
            <a:br>
              <a:rPr lang="en-US" sz="1900" dirty="0">
                <a:latin typeface="+mj-lt"/>
              </a:rPr>
            </a:br>
            <a:r>
              <a:rPr lang="en-US" sz="1900" b="1" i="0" dirty="0">
                <a:effectLst/>
                <a:latin typeface="+mj-lt"/>
              </a:rPr>
              <a:t>Search</a:t>
            </a:r>
            <a:r>
              <a:rPr lang="en-US" sz="1900" dirty="0">
                <a:latin typeface="+mj-lt"/>
              </a:rPr>
              <a:t/>
            </a:r>
            <a:br>
              <a:rPr lang="en-US" sz="1900" dirty="0">
                <a:latin typeface="+mj-lt"/>
              </a:rPr>
            </a:br>
            <a:r>
              <a:rPr lang="en-US" sz="1900" b="0" i="0" dirty="0">
                <a:effectLst/>
                <a:latin typeface="+mj-lt"/>
              </a:rPr>
              <a:t>•  Decide whether your teen can search for videos, hashtags, or LIVE videos on TikTok.</a:t>
            </a:r>
            <a:r>
              <a:rPr lang="en-US" sz="1900" dirty="0">
                <a:latin typeface="+mj-lt"/>
              </a:rPr>
              <a:t/>
            </a:r>
            <a:br>
              <a:rPr lang="en-US" sz="1900" dirty="0">
                <a:latin typeface="+mj-lt"/>
              </a:rPr>
            </a:br>
            <a:r>
              <a:rPr lang="en-US" sz="1900" dirty="0">
                <a:latin typeface="+mj-lt"/>
              </a:rPr>
              <a:t/>
            </a:r>
            <a:br>
              <a:rPr lang="en-US" sz="1900" dirty="0">
                <a:latin typeface="+mj-lt"/>
              </a:rPr>
            </a:br>
            <a:r>
              <a:rPr lang="en-US" sz="1900" b="1" i="0" dirty="0">
                <a:effectLst/>
                <a:latin typeface="+mj-lt"/>
              </a:rPr>
              <a:t>Discoverability</a:t>
            </a:r>
            <a:r>
              <a:rPr lang="en-US" sz="1900" dirty="0">
                <a:latin typeface="+mj-lt"/>
              </a:rPr>
              <a:t/>
            </a:r>
            <a:br>
              <a:rPr lang="en-US" sz="1900" dirty="0">
                <a:latin typeface="+mj-lt"/>
              </a:rPr>
            </a:br>
            <a:r>
              <a:rPr lang="en-US" sz="1900" b="0" i="0" dirty="0">
                <a:effectLst/>
                <a:latin typeface="+mj-lt"/>
              </a:rPr>
              <a:t>•  Decide whether your teen's account is </a:t>
            </a:r>
            <a:r>
              <a:rPr lang="en-US" sz="1900" b="0" i="0" u="none" strike="noStrike" dirty="0">
                <a:effectLst/>
                <a:latin typeface="+mj-lt"/>
                <a:hlinkClick r:id="rId5"/>
              </a:rPr>
              <a:t>private or public</a:t>
            </a:r>
            <a:r>
              <a:rPr lang="en-US" sz="1900" b="0" i="0" dirty="0">
                <a:effectLst/>
                <a:latin typeface="+mj-lt"/>
              </a:rPr>
              <a:t>. With a private account, your teen can approve who can follow them and view their content.</a:t>
            </a:r>
            <a:r>
              <a:rPr lang="en-US" sz="1900" dirty="0">
                <a:latin typeface="+mj-lt"/>
              </a:rPr>
              <a:t/>
            </a:r>
            <a:br>
              <a:rPr lang="en-US" sz="1900" dirty="0">
                <a:latin typeface="+mj-lt"/>
              </a:rPr>
            </a:br>
            <a:r>
              <a:rPr lang="en-US" sz="1900" dirty="0">
                <a:latin typeface="+mj-lt"/>
              </a:rPr>
              <a:t/>
            </a:r>
            <a:br>
              <a:rPr lang="en-US" sz="1900" dirty="0">
                <a:latin typeface="+mj-lt"/>
              </a:rPr>
            </a:br>
            <a:r>
              <a:rPr lang="en-US" sz="1900" b="1" i="0" dirty="0">
                <a:effectLst/>
                <a:latin typeface="+mj-lt"/>
              </a:rPr>
              <a:t>Suggest account to others</a:t>
            </a:r>
            <a:r>
              <a:rPr lang="en-US" sz="1900" dirty="0">
                <a:latin typeface="+mj-lt"/>
              </a:rPr>
              <a:t/>
            </a:r>
            <a:br>
              <a:rPr lang="en-US" sz="1900" dirty="0">
                <a:latin typeface="+mj-lt"/>
              </a:rPr>
            </a:br>
            <a:r>
              <a:rPr lang="en-US" sz="1900" b="0" i="0" dirty="0">
                <a:effectLst/>
                <a:latin typeface="+mj-lt"/>
              </a:rPr>
              <a:t>•  Decide whether your teen's account can be recommended to others. Learn more about </a:t>
            </a:r>
            <a:r>
              <a:rPr lang="en-US" sz="1900" b="0" i="0" u="none" strike="noStrike" dirty="0">
                <a:effectLst/>
                <a:latin typeface="+mj-lt"/>
                <a:hlinkClick r:id="rId6"/>
              </a:rPr>
              <a:t>suggested accounts on TikTok</a:t>
            </a:r>
            <a:r>
              <a:rPr lang="en-US" sz="1900" b="0" i="0" dirty="0">
                <a:effectLst/>
                <a:latin typeface="+mj-lt"/>
              </a:rPr>
              <a:t>.</a:t>
            </a:r>
          </a:p>
        </p:txBody>
      </p:sp>
    </p:spTree>
    <p:extLst>
      <p:ext uri="{BB962C8B-B14F-4D97-AF65-F5344CB8AC3E}">
        <p14:creationId xmlns:p14="http://schemas.microsoft.com/office/powerpoint/2010/main" val="3960030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6928" y="6456632"/>
            <a:ext cx="9157855" cy="546350"/>
          </a:xfrm>
          <a:prstGeom prst="rect">
            <a:avLst/>
          </a:prstGeom>
        </p:spPr>
      </p:pic>
      <p:sp>
        <p:nvSpPr>
          <p:cNvPr id="7" name="TextBox 6"/>
          <p:cNvSpPr txBox="1"/>
          <p:nvPr/>
        </p:nvSpPr>
        <p:spPr>
          <a:xfrm>
            <a:off x="381000" y="76200"/>
            <a:ext cx="7696200" cy="707886"/>
          </a:xfrm>
          <a:prstGeom prst="rect">
            <a:avLst/>
          </a:prstGeom>
          <a:noFill/>
        </p:spPr>
        <p:txBody>
          <a:bodyPr wrap="square" rtlCol="0">
            <a:spAutoFit/>
          </a:bodyPr>
          <a:lstStyle/>
          <a:p>
            <a:r>
              <a:rPr lang="en-US" sz="4000" b="1" dirty="0" err="1">
                <a:solidFill>
                  <a:srgbClr val="7030A0"/>
                </a:solidFill>
              </a:rPr>
              <a:t>TikTok</a:t>
            </a:r>
            <a:r>
              <a:rPr lang="en-US" sz="4000" b="1" dirty="0">
                <a:solidFill>
                  <a:srgbClr val="7030A0"/>
                </a:solidFill>
              </a:rPr>
              <a:t>: </a:t>
            </a:r>
            <a:r>
              <a:rPr lang="en-US" sz="4000" dirty="0">
                <a:solidFill>
                  <a:srgbClr val="7030A0"/>
                </a:solidFill>
              </a:rPr>
              <a:t>Family Pairing</a:t>
            </a:r>
          </a:p>
        </p:txBody>
      </p:sp>
      <p:pic>
        <p:nvPicPr>
          <p:cNvPr id="3" name="Picture 4" descr="TikTok News and Top Stories | TikTok Newsroom">
            <a:extLst>
              <a:ext uri="{FF2B5EF4-FFF2-40B4-BE49-F238E27FC236}">
                <a16:creationId xmlns:a16="http://schemas.microsoft.com/office/drawing/2014/main" xmlns="" id="{4051A43A-9013-1CAD-1679-34150CC170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124790"/>
            <a:ext cx="762000" cy="7577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9146912C-BC7E-6B32-A63F-358DCA85E2E6}"/>
              </a:ext>
            </a:extLst>
          </p:cNvPr>
          <p:cNvSpPr txBox="1"/>
          <p:nvPr/>
        </p:nvSpPr>
        <p:spPr>
          <a:xfrm>
            <a:off x="381000" y="795809"/>
            <a:ext cx="8686800" cy="5262979"/>
          </a:xfrm>
          <a:prstGeom prst="rect">
            <a:avLst/>
          </a:prstGeom>
          <a:noFill/>
        </p:spPr>
        <p:txBody>
          <a:bodyPr wrap="square" rtlCol="0">
            <a:spAutoFit/>
          </a:bodyPr>
          <a:lstStyle/>
          <a:p>
            <a:pPr algn="l"/>
            <a:r>
              <a:rPr lang="en-US" sz="1600" b="1" i="0" dirty="0">
                <a:effectLst/>
                <a:latin typeface="+mj-lt"/>
              </a:rPr>
              <a:t>Direct Messages</a:t>
            </a:r>
            <a:r>
              <a:rPr lang="en-US" sz="1600" dirty="0">
                <a:latin typeface="+mj-lt"/>
              </a:rPr>
              <a:t/>
            </a:r>
            <a:br>
              <a:rPr lang="en-US" sz="1600" dirty="0">
                <a:latin typeface="+mj-lt"/>
              </a:rPr>
            </a:br>
            <a:r>
              <a:rPr lang="en-US" sz="1600" b="0" i="0" dirty="0">
                <a:effectLst/>
                <a:latin typeface="+mj-lt"/>
              </a:rPr>
              <a:t>•  Restrict who can send messages to your teen, or turn off direct messaging completely.</a:t>
            </a:r>
            <a:r>
              <a:rPr lang="en-US" sz="1600" dirty="0">
                <a:latin typeface="+mj-lt"/>
              </a:rPr>
              <a:t/>
            </a:r>
            <a:br>
              <a:rPr lang="en-US" sz="1600" dirty="0">
                <a:latin typeface="+mj-lt"/>
              </a:rPr>
            </a:br>
            <a:r>
              <a:rPr lang="en-US" sz="1600" b="0" i="0" dirty="0">
                <a:effectLst/>
                <a:latin typeface="+mj-lt"/>
              </a:rPr>
              <a:t>Keep in mind:</a:t>
            </a:r>
            <a:r>
              <a:rPr lang="en-US" sz="1600" dirty="0">
                <a:latin typeface="+mj-lt"/>
              </a:rPr>
              <a:t/>
            </a:r>
            <a:br>
              <a:rPr lang="en-US" sz="1600" dirty="0">
                <a:latin typeface="+mj-lt"/>
              </a:rPr>
            </a:br>
            <a:r>
              <a:rPr lang="en-US" sz="1600" b="0" i="0" dirty="0">
                <a:effectLst/>
                <a:latin typeface="+mj-lt"/>
              </a:rPr>
              <a:t>•  Direct messaging on TikTok is available only to registered account holders aged 16 and older.</a:t>
            </a:r>
            <a:r>
              <a:rPr lang="en-US" sz="1600" dirty="0">
                <a:latin typeface="+mj-lt"/>
              </a:rPr>
              <a:t/>
            </a:r>
            <a:br>
              <a:rPr lang="en-US" sz="1600" dirty="0">
                <a:latin typeface="+mj-lt"/>
              </a:rPr>
            </a:br>
            <a:r>
              <a:rPr lang="en-US" sz="1600" b="0" i="0" dirty="0">
                <a:effectLst/>
                <a:latin typeface="+mj-lt"/>
              </a:rPr>
              <a:t>•  Direct messaging is automatically turned off for registered accounts between the ages of 13 and 15.</a:t>
            </a:r>
            <a:r>
              <a:rPr lang="en-US" sz="1600" dirty="0">
                <a:latin typeface="+mj-lt"/>
              </a:rPr>
              <a:t/>
            </a:r>
            <a:br>
              <a:rPr lang="en-US" sz="1600" dirty="0">
                <a:latin typeface="+mj-lt"/>
              </a:rPr>
            </a:br>
            <a:r>
              <a:rPr lang="en-US" sz="1600" b="0" i="0" dirty="0">
                <a:effectLst/>
                <a:latin typeface="+mj-lt"/>
              </a:rPr>
              <a:t>Learn more about </a:t>
            </a:r>
            <a:r>
              <a:rPr lang="en-US" sz="1600" b="0" i="0" u="none" strike="noStrike" dirty="0">
                <a:effectLst/>
                <a:latin typeface="+mj-lt"/>
                <a:hlinkClick r:id="rId5"/>
              </a:rPr>
              <a:t>direct messages on TikTok</a:t>
            </a:r>
            <a:r>
              <a:rPr lang="en-US" sz="1600" b="0" i="0" dirty="0">
                <a:effectLst/>
                <a:latin typeface="+mj-lt"/>
              </a:rPr>
              <a:t>.</a:t>
            </a:r>
            <a:r>
              <a:rPr lang="en-US" sz="1600" dirty="0">
                <a:latin typeface="+mj-lt"/>
              </a:rPr>
              <a:t/>
            </a:r>
            <a:br>
              <a:rPr lang="en-US" sz="1600" dirty="0">
                <a:latin typeface="+mj-lt"/>
              </a:rPr>
            </a:br>
            <a:r>
              <a:rPr lang="en-US" sz="1600" dirty="0">
                <a:latin typeface="+mj-lt"/>
              </a:rPr>
              <a:t/>
            </a:r>
            <a:br>
              <a:rPr lang="en-US" sz="1600" dirty="0">
                <a:latin typeface="+mj-lt"/>
              </a:rPr>
            </a:br>
            <a:r>
              <a:rPr lang="en-US" sz="1600" b="1" i="0" dirty="0">
                <a:effectLst/>
                <a:latin typeface="+mj-lt"/>
              </a:rPr>
              <a:t>Liked videos</a:t>
            </a:r>
            <a:r>
              <a:rPr lang="en-US" sz="1600" dirty="0">
                <a:latin typeface="+mj-lt"/>
              </a:rPr>
              <a:t/>
            </a:r>
            <a:br>
              <a:rPr lang="en-US" sz="1600" dirty="0">
                <a:latin typeface="+mj-lt"/>
              </a:rPr>
            </a:br>
            <a:r>
              <a:rPr lang="en-US" sz="1600" b="0" i="0" dirty="0">
                <a:effectLst/>
                <a:latin typeface="+mj-lt"/>
              </a:rPr>
              <a:t>•  Decide who can view your teen's liked videos.</a:t>
            </a:r>
            <a:r>
              <a:rPr lang="en-US" sz="1600" dirty="0">
                <a:latin typeface="+mj-lt"/>
              </a:rPr>
              <a:t/>
            </a:r>
            <a:br>
              <a:rPr lang="en-US" sz="1600" dirty="0">
                <a:latin typeface="+mj-lt"/>
              </a:rPr>
            </a:br>
            <a:r>
              <a:rPr lang="en-US" sz="1600" dirty="0">
                <a:latin typeface="+mj-lt"/>
              </a:rPr>
              <a:t/>
            </a:r>
            <a:br>
              <a:rPr lang="en-US" sz="1600" dirty="0">
                <a:latin typeface="+mj-lt"/>
              </a:rPr>
            </a:br>
            <a:r>
              <a:rPr lang="en-US" sz="1600" b="1" i="0" dirty="0">
                <a:effectLst/>
                <a:latin typeface="+mj-lt"/>
              </a:rPr>
              <a:t>Comments</a:t>
            </a:r>
            <a:r>
              <a:rPr lang="en-US" sz="1600" dirty="0">
                <a:latin typeface="+mj-lt"/>
              </a:rPr>
              <a:t/>
            </a:r>
            <a:br>
              <a:rPr lang="en-US" sz="1600" dirty="0">
                <a:latin typeface="+mj-lt"/>
              </a:rPr>
            </a:br>
            <a:r>
              <a:rPr lang="en-US" sz="1600" b="0" i="0" dirty="0">
                <a:effectLst/>
                <a:latin typeface="+mj-lt"/>
              </a:rPr>
              <a:t>•  Decide who can comment on your teen's videos.</a:t>
            </a:r>
            <a:r>
              <a:rPr lang="en-US" sz="1600" dirty="0">
                <a:latin typeface="+mj-lt"/>
              </a:rPr>
              <a:t/>
            </a:r>
            <a:br>
              <a:rPr lang="en-US" sz="1600" dirty="0">
                <a:latin typeface="+mj-lt"/>
              </a:rPr>
            </a:br>
            <a:endParaRPr lang="en-US" sz="1600" dirty="0">
              <a:latin typeface="+mj-lt"/>
            </a:endParaRPr>
          </a:p>
          <a:p>
            <a:pPr algn="l"/>
            <a:r>
              <a:rPr lang="en-US" sz="1600" b="0" i="0" dirty="0">
                <a:effectLst/>
                <a:latin typeface="+mj-lt"/>
              </a:rPr>
              <a:t>Note: TikTok's Family Pairing parental controls are available only on the TikTok mobile app and not on mobile and desktop browsers. If your teen accesses TikTok from a browser as well as the mobile app, you may want to use the parental controls available on the mobile and desktop browser, in addition to TikTok's mobile app parental controls.</a:t>
            </a:r>
            <a:r>
              <a:rPr lang="en-US" sz="1600" dirty="0">
                <a:latin typeface="+mj-lt"/>
              </a:rPr>
              <a:t/>
            </a:r>
            <a:br>
              <a:rPr lang="en-US" sz="1600" dirty="0">
                <a:latin typeface="+mj-lt"/>
              </a:rPr>
            </a:br>
            <a:r>
              <a:rPr lang="en-US" sz="1600" dirty="0">
                <a:latin typeface="+mj-lt"/>
              </a:rPr>
              <a:t/>
            </a:r>
            <a:br>
              <a:rPr lang="en-US" sz="1600" dirty="0">
                <a:latin typeface="+mj-lt"/>
              </a:rPr>
            </a:br>
            <a:r>
              <a:rPr lang="en-US" sz="1600" b="0" i="0" dirty="0">
                <a:effectLst/>
                <a:latin typeface="+mj-lt"/>
              </a:rPr>
              <a:t>To set up screen time limits and restrict your teen's TikTok usage on browsers, visit:</a:t>
            </a:r>
            <a:r>
              <a:rPr lang="en-US" sz="1600" dirty="0">
                <a:latin typeface="+mj-lt"/>
              </a:rPr>
              <a:t/>
            </a:r>
            <a:br>
              <a:rPr lang="en-US" sz="1600" dirty="0">
                <a:latin typeface="+mj-lt"/>
              </a:rPr>
            </a:br>
            <a:r>
              <a:rPr lang="en-US" sz="1600" b="0" i="0" dirty="0">
                <a:effectLst/>
                <a:latin typeface="+mj-lt"/>
              </a:rPr>
              <a:t>•  Google's </a:t>
            </a:r>
            <a:r>
              <a:rPr lang="en-US" sz="1600" b="0" i="0" u="none" strike="noStrike" dirty="0">
                <a:effectLst/>
                <a:latin typeface="+mj-lt"/>
                <a:hlinkClick r:id="rId6"/>
              </a:rPr>
              <a:t>family center</a:t>
            </a:r>
            <a:r>
              <a:rPr lang="en-US" sz="1600" b="0" i="0" dirty="0">
                <a:effectLst/>
                <a:latin typeface="+mj-lt"/>
              </a:rPr>
              <a:t> for Android and Chrome.</a:t>
            </a:r>
            <a:r>
              <a:rPr lang="en-US" sz="1600" dirty="0">
                <a:latin typeface="+mj-lt"/>
              </a:rPr>
              <a:t/>
            </a:r>
            <a:br>
              <a:rPr lang="en-US" sz="1600" dirty="0">
                <a:latin typeface="+mj-lt"/>
              </a:rPr>
            </a:br>
            <a:r>
              <a:rPr lang="en-US" sz="1600" b="0" i="0" dirty="0">
                <a:effectLst/>
                <a:latin typeface="+mj-lt"/>
              </a:rPr>
              <a:t>•  Apple's </a:t>
            </a:r>
            <a:r>
              <a:rPr lang="en-US" sz="1600" b="0" i="0" u="none" strike="noStrike" dirty="0">
                <a:effectLst/>
                <a:latin typeface="+mj-lt"/>
                <a:hlinkClick r:id="rId7"/>
              </a:rPr>
              <a:t>parental controls </a:t>
            </a:r>
            <a:r>
              <a:rPr lang="en-US" sz="1600" b="0" i="0" dirty="0">
                <a:effectLst/>
                <a:latin typeface="+mj-lt"/>
              </a:rPr>
              <a:t>for iPhones, iPads, Macs, and Safari.</a:t>
            </a:r>
          </a:p>
        </p:txBody>
      </p:sp>
      <p:sp>
        <p:nvSpPr>
          <p:cNvPr id="8" name="TextBox 7">
            <a:extLst>
              <a:ext uri="{FF2B5EF4-FFF2-40B4-BE49-F238E27FC236}">
                <a16:creationId xmlns:a16="http://schemas.microsoft.com/office/drawing/2014/main" xmlns="" id="{1C77AC8E-ABB3-76A9-455F-4B6BA4B7C44E}"/>
              </a:ext>
            </a:extLst>
          </p:cNvPr>
          <p:cNvSpPr txBox="1"/>
          <p:nvPr/>
        </p:nvSpPr>
        <p:spPr>
          <a:xfrm>
            <a:off x="838199" y="6058788"/>
            <a:ext cx="7467600" cy="369332"/>
          </a:xfrm>
          <a:prstGeom prst="rect">
            <a:avLst/>
          </a:prstGeom>
          <a:noFill/>
        </p:spPr>
        <p:txBody>
          <a:bodyPr wrap="square" rtlCol="0">
            <a:spAutoFit/>
          </a:bodyPr>
          <a:lstStyle/>
          <a:p>
            <a:r>
              <a:rPr lang="en-US" dirty="0">
                <a:hlinkClick r:id="rId8"/>
              </a:rPr>
              <a:t>https://support.tiktok.com/en/safety-hc/account-and-user-safety/user-safety</a:t>
            </a:r>
            <a:endParaRPr lang="en-US" dirty="0"/>
          </a:p>
        </p:txBody>
      </p:sp>
    </p:spTree>
    <p:extLst>
      <p:ext uri="{BB962C8B-B14F-4D97-AF65-F5344CB8AC3E}">
        <p14:creationId xmlns:p14="http://schemas.microsoft.com/office/powerpoint/2010/main" val="28611382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16565" y="6328215"/>
            <a:ext cx="9157855" cy="546350"/>
          </a:xfrm>
          <a:prstGeom prst="rect">
            <a:avLst/>
          </a:prstGeom>
        </p:spPr>
      </p:pic>
      <p:sp>
        <p:nvSpPr>
          <p:cNvPr id="7" name="TextBox 6"/>
          <p:cNvSpPr txBox="1"/>
          <p:nvPr/>
        </p:nvSpPr>
        <p:spPr>
          <a:xfrm>
            <a:off x="381000" y="76200"/>
            <a:ext cx="7696200" cy="707886"/>
          </a:xfrm>
          <a:prstGeom prst="rect">
            <a:avLst/>
          </a:prstGeom>
          <a:noFill/>
        </p:spPr>
        <p:txBody>
          <a:bodyPr wrap="square" rtlCol="0">
            <a:spAutoFit/>
          </a:bodyPr>
          <a:lstStyle/>
          <a:p>
            <a:r>
              <a:rPr lang="en-US" sz="4000" b="1" dirty="0" err="1">
                <a:solidFill>
                  <a:srgbClr val="7030A0"/>
                </a:solidFill>
              </a:rPr>
              <a:t>TikTok</a:t>
            </a:r>
            <a:r>
              <a:rPr lang="en-US" sz="4000" b="1" dirty="0">
                <a:solidFill>
                  <a:srgbClr val="7030A0"/>
                </a:solidFill>
              </a:rPr>
              <a:t>: </a:t>
            </a:r>
            <a:r>
              <a:rPr lang="en-US" sz="4000" dirty="0">
                <a:solidFill>
                  <a:srgbClr val="7030A0"/>
                </a:solidFill>
              </a:rPr>
              <a:t>Family Pairing</a:t>
            </a:r>
          </a:p>
        </p:txBody>
      </p:sp>
      <p:pic>
        <p:nvPicPr>
          <p:cNvPr id="3" name="Picture 4" descr="TikTok News and Top Stories | TikTok Newsroom">
            <a:extLst>
              <a:ext uri="{FF2B5EF4-FFF2-40B4-BE49-F238E27FC236}">
                <a16:creationId xmlns:a16="http://schemas.microsoft.com/office/drawing/2014/main" xmlns="" id="{4051A43A-9013-1CAD-1679-34150CC170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124790"/>
            <a:ext cx="762000" cy="7577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9146912C-BC7E-6B32-A63F-358DCA85E2E6}"/>
              </a:ext>
            </a:extLst>
          </p:cNvPr>
          <p:cNvSpPr txBox="1"/>
          <p:nvPr/>
        </p:nvSpPr>
        <p:spPr>
          <a:xfrm>
            <a:off x="380999" y="736915"/>
            <a:ext cx="7772401" cy="5539978"/>
          </a:xfrm>
          <a:prstGeom prst="rect">
            <a:avLst/>
          </a:prstGeom>
          <a:noFill/>
        </p:spPr>
        <p:txBody>
          <a:bodyPr wrap="square" rtlCol="0">
            <a:spAutoFit/>
          </a:bodyPr>
          <a:lstStyle/>
          <a:p>
            <a:pPr algn="l"/>
            <a:r>
              <a:rPr lang="en-US" sz="2000" b="1" i="0" dirty="0">
                <a:effectLst/>
                <a:latin typeface="+mj-lt"/>
              </a:rPr>
              <a:t>How to set up Family Pairing</a:t>
            </a:r>
          </a:p>
          <a:p>
            <a:pPr algn="l"/>
            <a:r>
              <a:rPr lang="en-US" sz="2000" b="0" i="0" dirty="0">
                <a:effectLst/>
                <a:latin typeface="+mj-lt"/>
              </a:rPr>
              <a:t/>
            </a:r>
            <a:br>
              <a:rPr lang="en-US" sz="2000" b="0" i="0" dirty="0">
                <a:effectLst/>
                <a:latin typeface="+mj-lt"/>
              </a:rPr>
            </a:br>
            <a:r>
              <a:rPr lang="en-US" sz="2000" b="0" i="0" dirty="0">
                <a:effectLst/>
                <a:latin typeface="+mj-lt"/>
              </a:rPr>
              <a:t>To link parent and teen accounts:</a:t>
            </a:r>
            <a:br>
              <a:rPr lang="en-US" sz="2000" b="0" i="0" dirty="0">
                <a:effectLst/>
                <a:latin typeface="+mj-lt"/>
              </a:rPr>
            </a:br>
            <a:r>
              <a:rPr lang="en-US" sz="2000" b="0" i="0" dirty="0">
                <a:effectLst/>
                <a:latin typeface="+mj-lt"/>
              </a:rPr>
              <a:t>1. In the TikTok app, tap </a:t>
            </a:r>
            <a:r>
              <a:rPr lang="en-US" sz="2000" b="1" i="0" dirty="0">
                <a:effectLst/>
                <a:latin typeface="+mj-lt"/>
              </a:rPr>
              <a:t>Profile </a:t>
            </a:r>
            <a:r>
              <a:rPr lang="en-US" sz="2000" b="0" i="0" dirty="0">
                <a:effectLst/>
                <a:latin typeface="+mj-lt"/>
              </a:rPr>
              <a:t>at the bottom.</a:t>
            </a:r>
            <a:br>
              <a:rPr lang="en-US" sz="2000" b="0" i="0" dirty="0">
                <a:effectLst/>
                <a:latin typeface="+mj-lt"/>
              </a:rPr>
            </a:br>
            <a:r>
              <a:rPr lang="en-US" sz="2000" b="0" i="0" dirty="0">
                <a:effectLst/>
                <a:latin typeface="+mj-lt"/>
              </a:rPr>
              <a:t>2. Tap the </a:t>
            </a:r>
            <a:r>
              <a:rPr lang="en-US" sz="2000" b="1" i="0" dirty="0">
                <a:effectLst/>
                <a:latin typeface="+mj-lt"/>
              </a:rPr>
              <a:t>Menu</a:t>
            </a:r>
            <a:r>
              <a:rPr lang="en-US" sz="2000" b="0" i="0" dirty="0">
                <a:effectLst/>
                <a:latin typeface="+mj-lt"/>
              </a:rPr>
              <a:t> button at the top.</a:t>
            </a:r>
            <a:br>
              <a:rPr lang="en-US" sz="2000" b="0" i="0" dirty="0">
                <a:effectLst/>
                <a:latin typeface="+mj-lt"/>
              </a:rPr>
            </a:br>
            <a:r>
              <a:rPr lang="en-US" sz="2000" b="0" i="0" dirty="0">
                <a:effectLst/>
                <a:latin typeface="+mj-lt"/>
              </a:rPr>
              <a:t>3. Tap </a:t>
            </a:r>
            <a:r>
              <a:rPr lang="en-US" sz="2000" b="1" i="0" dirty="0">
                <a:effectLst/>
                <a:latin typeface="+mj-lt"/>
              </a:rPr>
              <a:t>Settings and privacy,</a:t>
            </a:r>
            <a:r>
              <a:rPr lang="en-US" sz="2000" b="0" i="0" dirty="0">
                <a:effectLst/>
                <a:latin typeface="+mj-lt"/>
              </a:rPr>
              <a:t> then tap </a:t>
            </a:r>
            <a:r>
              <a:rPr lang="en-US" sz="2000" b="1" i="0" dirty="0">
                <a:effectLst/>
                <a:latin typeface="+mj-lt"/>
              </a:rPr>
              <a:t>Family Pairing.</a:t>
            </a:r>
            <a:r>
              <a:rPr lang="en-US" sz="2000" b="0" i="0" dirty="0">
                <a:effectLst/>
                <a:latin typeface="+mj-lt"/>
              </a:rPr>
              <a:t/>
            </a:r>
            <a:br>
              <a:rPr lang="en-US" sz="2000" b="0" i="0" dirty="0">
                <a:effectLst/>
                <a:latin typeface="+mj-lt"/>
              </a:rPr>
            </a:br>
            <a:r>
              <a:rPr lang="en-US" sz="2000" b="0" i="0" dirty="0">
                <a:effectLst/>
                <a:latin typeface="+mj-lt"/>
              </a:rPr>
              <a:t>4. Tap </a:t>
            </a:r>
            <a:r>
              <a:rPr lang="en-US" sz="2000" b="1" i="0" dirty="0">
                <a:effectLst/>
                <a:latin typeface="+mj-lt"/>
              </a:rPr>
              <a:t>Parent </a:t>
            </a:r>
            <a:r>
              <a:rPr lang="en-US" sz="2000" b="0" i="0" dirty="0">
                <a:effectLst/>
                <a:latin typeface="+mj-lt"/>
              </a:rPr>
              <a:t>or </a:t>
            </a:r>
            <a:r>
              <a:rPr lang="en-US" sz="2000" b="1" i="0" dirty="0">
                <a:effectLst/>
                <a:latin typeface="+mj-lt"/>
              </a:rPr>
              <a:t>Teen.</a:t>
            </a:r>
            <a:r>
              <a:rPr lang="en-US" sz="2000" b="0" i="0" dirty="0">
                <a:effectLst/>
                <a:latin typeface="+mj-lt"/>
              </a:rPr>
              <a:t/>
            </a:r>
            <a:br>
              <a:rPr lang="en-US" sz="2000" b="0" i="0" dirty="0">
                <a:effectLst/>
                <a:latin typeface="+mj-lt"/>
              </a:rPr>
            </a:br>
            <a:r>
              <a:rPr lang="en-US" sz="2000" b="0" i="0" dirty="0">
                <a:effectLst/>
                <a:latin typeface="+mj-lt"/>
              </a:rPr>
              <a:t>5. Follow the steps in the app to link accounts.</a:t>
            </a:r>
          </a:p>
          <a:p>
            <a:pPr algn="l"/>
            <a:endParaRPr lang="en-US" sz="2000" dirty="0">
              <a:latin typeface="+mj-lt"/>
            </a:endParaRPr>
          </a:p>
          <a:p>
            <a:pPr algn="l"/>
            <a:r>
              <a:rPr lang="en-US" sz="2000" b="1" i="0" dirty="0">
                <a:effectLst/>
                <a:latin typeface="+mj-lt"/>
              </a:rPr>
              <a:t>How to manage Family Pairing controls</a:t>
            </a:r>
          </a:p>
          <a:p>
            <a:pPr algn="l"/>
            <a:r>
              <a:rPr lang="en-US" sz="2000" b="0" i="0" dirty="0">
                <a:effectLst/>
                <a:latin typeface="+mj-lt"/>
              </a:rPr>
              <a:t/>
            </a:r>
            <a:br>
              <a:rPr lang="en-US" sz="2000" b="0" i="0" dirty="0">
                <a:effectLst/>
                <a:latin typeface="+mj-lt"/>
              </a:rPr>
            </a:br>
            <a:r>
              <a:rPr lang="en-US" sz="2000" b="0" i="0" dirty="0">
                <a:effectLst/>
                <a:latin typeface="+mj-lt"/>
              </a:rPr>
              <a:t>To manage or view Family Pairing controls:</a:t>
            </a:r>
            <a:br>
              <a:rPr lang="en-US" sz="2000" b="0" i="0" dirty="0">
                <a:effectLst/>
                <a:latin typeface="+mj-lt"/>
              </a:rPr>
            </a:br>
            <a:r>
              <a:rPr lang="en-US" sz="2000" b="0" i="0" dirty="0">
                <a:effectLst/>
                <a:latin typeface="+mj-lt"/>
              </a:rPr>
              <a:t>1. In the TikTok app, tap </a:t>
            </a:r>
            <a:r>
              <a:rPr lang="en-US" sz="2000" b="1" i="0" dirty="0">
                <a:effectLst/>
                <a:latin typeface="+mj-lt"/>
              </a:rPr>
              <a:t>Profile </a:t>
            </a:r>
            <a:r>
              <a:rPr lang="en-US" sz="2000" b="0" i="0" dirty="0">
                <a:effectLst/>
                <a:latin typeface="+mj-lt"/>
              </a:rPr>
              <a:t>at the bottom.</a:t>
            </a:r>
            <a:br>
              <a:rPr lang="en-US" sz="2000" b="0" i="0" dirty="0">
                <a:effectLst/>
                <a:latin typeface="+mj-lt"/>
              </a:rPr>
            </a:br>
            <a:r>
              <a:rPr lang="en-US" sz="2000" b="0" i="0" dirty="0">
                <a:effectLst/>
                <a:latin typeface="+mj-lt"/>
              </a:rPr>
              <a:t>2. Tap the </a:t>
            </a:r>
            <a:r>
              <a:rPr lang="en-US" sz="2000" b="1" i="0" dirty="0">
                <a:effectLst/>
                <a:latin typeface="+mj-lt"/>
              </a:rPr>
              <a:t>Menu</a:t>
            </a:r>
            <a:r>
              <a:rPr lang="en-US" sz="2000" b="0" i="0" dirty="0">
                <a:effectLst/>
                <a:latin typeface="+mj-lt"/>
              </a:rPr>
              <a:t> button</a:t>
            </a:r>
            <a:r>
              <a:rPr lang="en-US" sz="2000" b="1" i="0" dirty="0">
                <a:effectLst/>
                <a:latin typeface="+mj-lt"/>
              </a:rPr>
              <a:t> </a:t>
            </a:r>
            <a:r>
              <a:rPr lang="en-US" sz="2000" b="0" i="0" dirty="0">
                <a:effectLst/>
                <a:latin typeface="+mj-lt"/>
              </a:rPr>
              <a:t>at the top.</a:t>
            </a:r>
            <a:br>
              <a:rPr lang="en-US" sz="2000" b="0" i="0" dirty="0">
                <a:effectLst/>
                <a:latin typeface="+mj-lt"/>
              </a:rPr>
            </a:br>
            <a:r>
              <a:rPr lang="en-US" sz="2000" b="0" i="0" dirty="0">
                <a:effectLst/>
                <a:latin typeface="+mj-lt"/>
              </a:rPr>
              <a:t>3. Tap </a:t>
            </a:r>
            <a:r>
              <a:rPr lang="en-US" sz="2000" b="1" i="0" dirty="0">
                <a:effectLst/>
                <a:latin typeface="+mj-lt"/>
              </a:rPr>
              <a:t>Settings and privacy,</a:t>
            </a:r>
            <a:r>
              <a:rPr lang="en-US" sz="2000" b="0" i="0" dirty="0">
                <a:effectLst/>
                <a:latin typeface="+mj-lt"/>
              </a:rPr>
              <a:t> then tap </a:t>
            </a:r>
            <a:r>
              <a:rPr lang="en-US" sz="2000" b="1" i="0" dirty="0">
                <a:effectLst/>
                <a:latin typeface="+mj-lt"/>
              </a:rPr>
              <a:t>Family Pairing.</a:t>
            </a:r>
            <a:r>
              <a:rPr lang="en-US" sz="2000" b="0" i="0" dirty="0">
                <a:effectLst/>
                <a:latin typeface="+mj-lt"/>
              </a:rPr>
              <a:t/>
            </a:r>
            <a:br>
              <a:rPr lang="en-US" sz="2000" b="0" i="0" dirty="0">
                <a:effectLst/>
                <a:latin typeface="+mj-lt"/>
              </a:rPr>
            </a:br>
            <a:r>
              <a:rPr lang="en-US" sz="2000" b="0" i="0" dirty="0">
                <a:effectLst/>
                <a:latin typeface="+mj-lt"/>
              </a:rPr>
              <a:t>4. Select the account you want to manage.</a:t>
            </a:r>
            <a:br>
              <a:rPr lang="en-US" sz="2000" b="0" i="0" dirty="0">
                <a:effectLst/>
                <a:latin typeface="+mj-lt"/>
              </a:rPr>
            </a:br>
            <a:r>
              <a:rPr lang="en-US" sz="2000" b="0" i="0" dirty="0">
                <a:effectLst/>
                <a:latin typeface="+mj-lt"/>
              </a:rPr>
              <a:t>5. Update the controls, as needed.</a:t>
            </a:r>
          </a:p>
          <a:p>
            <a:pPr algn="l"/>
            <a:endParaRPr lang="en-US" sz="1400" b="0" i="0" dirty="0">
              <a:solidFill>
                <a:srgbClr val="4F525A"/>
              </a:solidFill>
              <a:effectLst/>
              <a:latin typeface="+mj-lt"/>
            </a:endParaRPr>
          </a:p>
        </p:txBody>
      </p:sp>
    </p:spTree>
    <p:extLst>
      <p:ext uri="{BB962C8B-B14F-4D97-AF65-F5344CB8AC3E}">
        <p14:creationId xmlns:p14="http://schemas.microsoft.com/office/powerpoint/2010/main" val="32088595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13855" y="6115768"/>
            <a:ext cx="9157855" cy="546350"/>
          </a:xfrm>
          <a:prstGeom prst="rect">
            <a:avLst/>
          </a:prstGeom>
        </p:spPr>
      </p:pic>
      <p:sp>
        <p:nvSpPr>
          <p:cNvPr id="7" name="TextBox 6"/>
          <p:cNvSpPr txBox="1"/>
          <p:nvPr/>
        </p:nvSpPr>
        <p:spPr>
          <a:xfrm>
            <a:off x="381000" y="76200"/>
            <a:ext cx="7696200" cy="707886"/>
          </a:xfrm>
          <a:prstGeom prst="rect">
            <a:avLst/>
          </a:prstGeom>
          <a:noFill/>
        </p:spPr>
        <p:txBody>
          <a:bodyPr wrap="square" rtlCol="0">
            <a:spAutoFit/>
          </a:bodyPr>
          <a:lstStyle/>
          <a:p>
            <a:r>
              <a:rPr lang="en-US" sz="4000" b="1" dirty="0" err="1">
                <a:solidFill>
                  <a:srgbClr val="7030A0"/>
                </a:solidFill>
              </a:rPr>
              <a:t>TikTok</a:t>
            </a:r>
            <a:r>
              <a:rPr lang="en-US" sz="4000" b="1" dirty="0">
                <a:solidFill>
                  <a:srgbClr val="7030A0"/>
                </a:solidFill>
              </a:rPr>
              <a:t>: </a:t>
            </a:r>
            <a:r>
              <a:rPr lang="en-US" sz="4000" dirty="0">
                <a:solidFill>
                  <a:srgbClr val="7030A0"/>
                </a:solidFill>
              </a:rPr>
              <a:t>Family Pairing</a:t>
            </a:r>
          </a:p>
        </p:txBody>
      </p:sp>
      <p:pic>
        <p:nvPicPr>
          <p:cNvPr id="3" name="Picture 4" descr="TikTok News and Top Stories | TikTok Newsroom">
            <a:extLst>
              <a:ext uri="{FF2B5EF4-FFF2-40B4-BE49-F238E27FC236}">
                <a16:creationId xmlns:a16="http://schemas.microsoft.com/office/drawing/2014/main" xmlns="" id="{4051A43A-9013-1CAD-1679-34150CC170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124790"/>
            <a:ext cx="609600" cy="6062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Text, letter&#10;&#10;Description automatically generated">
            <a:extLst>
              <a:ext uri="{FF2B5EF4-FFF2-40B4-BE49-F238E27FC236}">
                <a16:creationId xmlns:a16="http://schemas.microsoft.com/office/drawing/2014/main" xmlns="" id="{A0EBE8B2-A0E1-DDEC-AE57-E5E97FB48A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08" y="891386"/>
            <a:ext cx="2813169" cy="5001190"/>
          </a:xfrm>
          <a:prstGeom prst="rect">
            <a:avLst/>
          </a:prstGeom>
          <a:ln>
            <a:solidFill>
              <a:schemeClr val="tx1"/>
            </a:solidFill>
          </a:ln>
        </p:spPr>
      </p:pic>
      <p:pic>
        <p:nvPicPr>
          <p:cNvPr id="10" name="Picture 9" descr="A picture containing whiteboard&#10;&#10;Description automatically generated">
            <a:extLst>
              <a:ext uri="{FF2B5EF4-FFF2-40B4-BE49-F238E27FC236}">
                <a16:creationId xmlns:a16="http://schemas.microsoft.com/office/drawing/2014/main" xmlns="" id="{38AF8939-B41A-5AAE-BDB3-3CF0810F9D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4960" y="899693"/>
            <a:ext cx="2831120" cy="5033102"/>
          </a:xfrm>
          <a:prstGeom prst="rect">
            <a:avLst/>
          </a:prstGeom>
          <a:ln>
            <a:solidFill>
              <a:schemeClr val="tx1"/>
            </a:solidFill>
          </a:ln>
        </p:spPr>
      </p:pic>
      <p:pic>
        <p:nvPicPr>
          <p:cNvPr id="13" name="Picture 12" descr="Graphical user interface, application&#10;&#10;Description automatically generated">
            <a:extLst>
              <a:ext uri="{FF2B5EF4-FFF2-40B4-BE49-F238E27FC236}">
                <a16:creationId xmlns:a16="http://schemas.microsoft.com/office/drawing/2014/main" xmlns="" id="{44E64F14-2DA2-3276-7A3A-DAF5D9FDDB7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9263" y="913995"/>
            <a:ext cx="2815031" cy="5004499"/>
          </a:xfrm>
          <a:prstGeom prst="rect">
            <a:avLst/>
          </a:prstGeom>
          <a:ln>
            <a:solidFill>
              <a:schemeClr val="tx1"/>
            </a:solidFill>
          </a:ln>
        </p:spPr>
      </p:pic>
    </p:spTree>
    <p:extLst>
      <p:ext uri="{BB962C8B-B14F-4D97-AF65-F5344CB8AC3E}">
        <p14:creationId xmlns:p14="http://schemas.microsoft.com/office/powerpoint/2010/main" val="1009355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16565" y="6328215"/>
            <a:ext cx="9157855" cy="546350"/>
          </a:xfrm>
          <a:prstGeom prst="rect">
            <a:avLst/>
          </a:prstGeom>
        </p:spPr>
      </p:pic>
      <p:sp>
        <p:nvSpPr>
          <p:cNvPr id="7" name="TextBox 6"/>
          <p:cNvSpPr txBox="1"/>
          <p:nvPr/>
        </p:nvSpPr>
        <p:spPr>
          <a:xfrm>
            <a:off x="381000" y="76200"/>
            <a:ext cx="7696200" cy="707886"/>
          </a:xfrm>
          <a:prstGeom prst="rect">
            <a:avLst/>
          </a:prstGeom>
          <a:noFill/>
        </p:spPr>
        <p:txBody>
          <a:bodyPr wrap="square" rtlCol="0">
            <a:spAutoFit/>
          </a:bodyPr>
          <a:lstStyle/>
          <a:p>
            <a:r>
              <a:rPr lang="en-US" sz="4000" b="1" dirty="0">
                <a:solidFill>
                  <a:srgbClr val="7030A0"/>
                </a:solidFill>
              </a:rPr>
              <a:t>Instagram:</a:t>
            </a:r>
            <a:endParaRPr lang="en-US" sz="4000" dirty="0">
              <a:solidFill>
                <a:srgbClr val="7030A0"/>
              </a:solidFill>
            </a:endParaRPr>
          </a:p>
        </p:txBody>
      </p:sp>
      <p:pic>
        <p:nvPicPr>
          <p:cNvPr id="4" name="Picture 6" descr="Instagram Is Testing A Subscription Feature For Content Creators">
            <a:extLst>
              <a:ext uri="{FF2B5EF4-FFF2-40B4-BE49-F238E27FC236}">
                <a16:creationId xmlns:a16="http://schemas.microsoft.com/office/drawing/2014/main" xmlns="" id="{3471A09B-9147-2581-6209-CD6E87C7BB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462" y="1066800"/>
            <a:ext cx="7995628" cy="45042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nstagram Is Testing A Subscription Feature For Content Creators">
            <a:extLst>
              <a:ext uri="{FF2B5EF4-FFF2-40B4-BE49-F238E27FC236}">
                <a16:creationId xmlns:a16="http://schemas.microsoft.com/office/drawing/2014/main" xmlns="" id="{C1D50C3A-E5BD-2A43-A3EA-5B01AA46DF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7398" y="165453"/>
            <a:ext cx="1256602" cy="707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618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15343" y="6311650"/>
            <a:ext cx="9157855" cy="546350"/>
          </a:xfrm>
          <a:prstGeom prst="rect">
            <a:avLst/>
          </a:prstGeom>
        </p:spPr>
      </p:pic>
      <p:sp>
        <p:nvSpPr>
          <p:cNvPr id="7" name="TextBox 6"/>
          <p:cNvSpPr txBox="1"/>
          <p:nvPr/>
        </p:nvSpPr>
        <p:spPr>
          <a:xfrm>
            <a:off x="381000" y="76200"/>
            <a:ext cx="7696200" cy="707886"/>
          </a:xfrm>
          <a:prstGeom prst="rect">
            <a:avLst/>
          </a:prstGeom>
          <a:noFill/>
        </p:spPr>
        <p:txBody>
          <a:bodyPr wrap="square" rtlCol="0">
            <a:spAutoFit/>
          </a:bodyPr>
          <a:lstStyle/>
          <a:p>
            <a:r>
              <a:rPr lang="en-US" sz="4000" b="1" dirty="0">
                <a:solidFill>
                  <a:srgbClr val="7030A0"/>
                </a:solidFill>
              </a:rPr>
              <a:t>Influencers</a:t>
            </a:r>
            <a:endParaRPr lang="en-US" sz="4000" dirty="0">
              <a:solidFill>
                <a:srgbClr val="7030A0"/>
              </a:solidFill>
            </a:endParaRPr>
          </a:p>
        </p:txBody>
      </p:sp>
      <p:sp>
        <p:nvSpPr>
          <p:cNvPr id="2" name="TextBox 1">
            <a:extLst>
              <a:ext uri="{FF2B5EF4-FFF2-40B4-BE49-F238E27FC236}">
                <a16:creationId xmlns:a16="http://schemas.microsoft.com/office/drawing/2014/main" xmlns="" id="{B65FB035-3C18-1564-237A-B3DC7D805C84}"/>
              </a:ext>
            </a:extLst>
          </p:cNvPr>
          <p:cNvSpPr txBox="1"/>
          <p:nvPr/>
        </p:nvSpPr>
        <p:spPr>
          <a:xfrm>
            <a:off x="304800" y="784086"/>
            <a:ext cx="8253813" cy="3447098"/>
          </a:xfrm>
          <a:prstGeom prst="rect">
            <a:avLst/>
          </a:prstGeom>
          <a:noFill/>
        </p:spPr>
        <p:txBody>
          <a:bodyPr wrap="square" rtlCol="0">
            <a:spAutoFit/>
          </a:bodyPr>
          <a:lstStyle/>
          <a:p>
            <a:pPr marL="0" marR="0">
              <a:spcBef>
                <a:spcPts val="0"/>
              </a:spcBef>
              <a:spcAft>
                <a:spcPts val="0"/>
              </a:spcAft>
            </a:pPr>
            <a:r>
              <a:rPr lang="en-US" sz="1800" dirty="0">
                <a:solidFill>
                  <a:srgbClr val="363636"/>
                </a:solidFill>
                <a:effectLst/>
                <a:latin typeface="Georgia" panose="02040502050405020303" pitchFamily="18" charset="0"/>
                <a:ea typeface="Calibri" panose="020F0502020204030204" pitchFamily="34" charset="0"/>
              </a:rPr>
              <a:t>Parents need to know that when children go online, they are entering a world of influencers, many of whom are hoping to make money by pushing dangerous products. It’s a world that’s invisible to us, because when we log on to our social media, we don’t see what they see. Thanks to algorithms and ad targeting, I see videos about the best lawn fertilizer and wrinkle laser masks, while Ian is being fed reviews of flavored vape pens and beautiful women livestreaming themselves gambling crypto and urging him to gamble, too. -Emily </a:t>
            </a:r>
            <a:r>
              <a:rPr lang="en-US" sz="1800" dirty="0" err="1">
                <a:solidFill>
                  <a:srgbClr val="363636"/>
                </a:solidFill>
                <a:effectLst/>
                <a:latin typeface="Georgia" panose="02040502050405020303" pitchFamily="18" charset="0"/>
                <a:ea typeface="Calibri" panose="020F0502020204030204" pitchFamily="34" charset="0"/>
              </a:rPr>
              <a:t>Dryfuss</a:t>
            </a:r>
            <a:r>
              <a:rPr lang="en-US" sz="1800" dirty="0">
                <a:solidFill>
                  <a:srgbClr val="363636"/>
                </a:solidFill>
                <a:effectLst/>
                <a:latin typeface="Georgia" panose="02040502050405020303" pitchFamily="18"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363636"/>
                </a:solidFill>
                <a:effectLst/>
                <a:latin typeface="Times New Roman" panose="02020603050405020304" pitchFamily="18" charset="0"/>
                <a:ea typeface="Calibri" panose="020F0502020204030204" pitchFamily="34" charset="0"/>
                <a:cs typeface="Times New Roman" panose="02020603050405020304" pitchFamily="18" charset="0"/>
              </a:rPr>
              <a:t>Citation: Our Kids are Living in a Different World (New York Times) Jan 12, 2024</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Dreyfuss is a co-author of the book “Meme Wars: The Untold Story of the Online Battles Reshaping Democracy in America.”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000" dirty="0">
              <a:solidFill>
                <a:srgbClr val="FF0000"/>
              </a:solidFill>
            </a:endParaRPr>
          </a:p>
        </p:txBody>
      </p:sp>
    </p:spTree>
    <p:extLst>
      <p:ext uri="{BB962C8B-B14F-4D97-AF65-F5344CB8AC3E}">
        <p14:creationId xmlns:p14="http://schemas.microsoft.com/office/powerpoint/2010/main" val="295206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13855" y="6415072"/>
            <a:ext cx="9157855" cy="546350"/>
          </a:xfrm>
          <a:prstGeom prst="rect">
            <a:avLst/>
          </a:prstGeom>
        </p:spPr>
      </p:pic>
      <p:sp>
        <p:nvSpPr>
          <p:cNvPr id="7" name="TextBox 6"/>
          <p:cNvSpPr txBox="1"/>
          <p:nvPr/>
        </p:nvSpPr>
        <p:spPr>
          <a:xfrm>
            <a:off x="381000" y="76200"/>
            <a:ext cx="2514600" cy="707886"/>
          </a:xfrm>
          <a:prstGeom prst="rect">
            <a:avLst/>
          </a:prstGeom>
          <a:noFill/>
        </p:spPr>
        <p:txBody>
          <a:bodyPr wrap="square" rtlCol="0">
            <a:spAutoFit/>
          </a:bodyPr>
          <a:lstStyle/>
          <a:p>
            <a:r>
              <a:rPr lang="en-US" sz="4000" b="1" dirty="0">
                <a:solidFill>
                  <a:srgbClr val="7030A0"/>
                </a:solidFill>
              </a:rPr>
              <a:t>Instagram</a:t>
            </a:r>
            <a:endParaRPr lang="en-US" sz="4000" dirty="0">
              <a:solidFill>
                <a:srgbClr val="7030A0"/>
              </a:solidFill>
            </a:endParaRPr>
          </a:p>
        </p:txBody>
      </p:sp>
      <p:pic>
        <p:nvPicPr>
          <p:cNvPr id="8" name="Picture 6" descr="Instagram Is Testing A Subscription Feature For Content Creators">
            <a:extLst>
              <a:ext uri="{FF2B5EF4-FFF2-40B4-BE49-F238E27FC236}">
                <a16:creationId xmlns:a16="http://schemas.microsoft.com/office/drawing/2014/main" xmlns="" id="{C1D50C3A-E5BD-2A43-A3EA-5B01AA46DF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7398" y="165453"/>
            <a:ext cx="1256602" cy="70788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8E224B58-E487-68EA-AAFF-8008E4226E8E}"/>
              </a:ext>
            </a:extLst>
          </p:cNvPr>
          <p:cNvSpPr txBox="1"/>
          <p:nvPr/>
        </p:nvSpPr>
        <p:spPr>
          <a:xfrm>
            <a:off x="6641755" y="3113745"/>
            <a:ext cx="1948070" cy="923330"/>
          </a:xfrm>
          <a:prstGeom prst="rect">
            <a:avLst/>
          </a:prstGeom>
          <a:noFill/>
        </p:spPr>
        <p:txBody>
          <a:bodyPr wrap="square">
            <a:spAutoFit/>
          </a:bodyPr>
          <a:lstStyle/>
          <a:p>
            <a:r>
              <a:rPr lang="en-US" dirty="0"/>
              <a:t>View tagged post from other users.</a:t>
            </a:r>
          </a:p>
          <a:p>
            <a:r>
              <a:rPr lang="en-US" dirty="0">
                <a:solidFill>
                  <a:srgbClr val="00B050"/>
                </a:solidFill>
              </a:rPr>
              <a:t>Good place to look</a:t>
            </a:r>
          </a:p>
        </p:txBody>
      </p:sp>
      <p:pic>
        <p:nvPicPr>
          <p:cNvPr id="4" name="Picture 3" descr="Graphical user interface, application, email&#10;&#10;Description automatically generated">
            <a:extLst>
              <a:ext uri="{FF2B5EF4-FFF2-40B4-BE49-F238E27FC236}">
                <a16:creationId xmlns:a16="http://schemas.microsoft.com/office/drawing/2014/main" xmlns="" id="{B24C5E5F-7A8D-DE7D-4802-3E1EA86692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2623" y="149351"/>
            <a:ext cx="3416349" cy="6073509"/>
          </a:xfrm>
          <a:prstGeom prst="rect">
            <a:avLst/>
          </a:prstGeom>
          <a:ln>
            <a:solidFill>
              <a:schemeClr val="tx1"/>
            </a:solidFill>
          </a:ln>
        </p:spPr>
      </p:pic>
      <p:cxnSp>
        <p:nvCxnSpPr>
          <p:cNvPr id="14" name="Straight Arrow Connector 13">
            <a:extLst>
              <a:ext uri="{FF2B5EF4-FFF2-40B4-BE49-F238E27FC236}">
                <a16:creationId xmlns:a16="http://schemas.microsoft.com/office/drawing/2014/main" xmlns="" id="{C69B31D5-C4E5-3FC2-50B2-CD704D1D47CE}"/>
              </a:ext>
            </a:extLst>
          </p:cNvPr>
          <p:cNvCxnSpPr>
            <a:cxnSpLocks/>
          </p:cNvCxnSpPr>
          <p:nvPr/>
        </p:nvCxnSpPr>
        <p:spPr>
          <a:xfrm flipH="1">
            <a:off x="4953000" y="3429000"/>
            <a:ext cx="16764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 name="Straight Arrow Connector 1">
            <a:extLst>
              <a:ext uri="{FF2B5EF4-FFF2-40B4-BE49-F238E27FC236}">
                <a16:creationId xmlns:a16="http://schemas.microsoft.com/office/drawing/2014/main" xmlns="" id="{5FEB3B03-480A-CFCA-5932-08877487DED0}"/>
              </a:ext>
            </a:extLst>
          </p:cNvPr>
          <p:cNvCxnSpPr>
            <a:cxnSpLocks/>
          </p:cNvCxnSpPr>
          <p:nvPr/>
        </p:nvCxnSpPr>
        <p:spPr>
          <a:xfrm flipH="1" flipV="1">
            <a:off x="6336943" y="536726"/>
            <a:ext cx="859827" cy="7688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CEDE9DD3-3FD4-AF94-CE65-E3FC1F1791B9}"/>
              </a:ext>
            </a:extLst>
          </p:cNvPr>
          <p:cNvSpPr txBox="1"/>
          <p:nvPr/>
        </p:nvSpPr>
        <p:spPr>
          <a:xfrm>
            <a:off x="6529529" y="1305544"/>
            <a:ext cx="1948070" cy="646331"/>
          </a:xfrm>
          <a:prstGeom prst="rect">
            <a:avLst/>
          </a:prstGeom>
          <a:noFill/>
        </p:spPr>
        <p:txBody>
          <a:bodyPr wrap="square">
            <a:spAutoFit/>
          </a:bodyPr>
          <a:lstStyle/>
          <a:p>
            <a:r>
              <a:rPr lang="en-US" dirty="0"/>
              <a:t>Click to go to settings</a:t>
            </a:r>
          </a:p>
        </p:txBody>
      </p:sp>
      <p:sp>
        <p:nvSpPr>
          <p:cNvPr id="11" name="Right Arrow 10"/>
          <p:cNvSpPr/>
          <p:nvPr/>
        </p:nvSpPr>
        <p:spPr>
          <a:xfrm>
            <a:off x="911083" y="1592253"/>
            <a:ext cx="1980983" cy="88378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Profile Screen</a:t>
            </a:r>
          </a:p>
        </p:txBody>
      </p:sp>
    </p:spTree>
    <p:extLst>
      <p:ext uri="{BB962C8B-B14F-4D97-AF65-F5344CB8AC3E}">
        <p14:creationId xmlns:p14="http://schemas.microsoft.com/office/powerpoint/2010/main" val="3379819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16565" y="6328215"/>
            <a:ext cx="9157855" cy="546350"/>
          </a:xfrm>
          <a:prstGeom prst="rect">
            <a:avLst/>
          </a:prstGeom>
        </p:spPr>
      </p:pic>
      <p:sp>
        <p:nvSpPr>
          <p:cNvPr id="7" name="TextBox 6"/>
          <p:cNvSpPr txBox="1"/>
          <p:nvPr/>
        </p:nvSpPr>
        <p:spPr>
          <a:xfrm>
            <a:off x="381000" y="76200"/>
            <a:ext cx="7772400" cy="707886"/>
          </a:xfrm>
          <a:prstGeom prst="rect">
            <a:avLst/>
          </a:prstGeom>
          <a:noFill/>
        </p:spPr>
        <p:txBody>
          <a:bodyPr wrap="square" rtlCol="0">
            <a:spAutoFit/>
          </a:bodyPr>
          <a:lstStyle/>
          <a:p>
            <a:r>
              <a:rPr lang="en-US" sz="4000" b="1" dirty="0" smtClean="0">
                <a:solidFill>
                  <a:srgbClr val="7030A0"/>
                </a:solidFill>
              </a:rPr>
              <a:t>Instagram: </a:t>
            </a:r>
            <a:r>
              <a:rPr lang="en-US" sz="4000" dirty="0" smtClean="0">
                <a:solidFill>
                  <a:srgbClr val="7030A0"/>
                </a:solidFill>
              </a:rPr>
              <a:t>Settings and Activity</a:t>
            </a:r>
            <a:endParaRPr lang="en-US" sz="4000" dirty="0">
              <a:solidFill>
                <a:srgbClr val="7030A0"/>
              </a:solidFill>
            </a:endParaRPr>
          </a:p>
        </p:txBody>
      </p:sp>
      <p:pic>
        <p:nvPicPr>
          <p:cNvPr id="8" name="Picture 6" descr="Instagram Is Testing A Subscription Feature For Content Creators">
            <a:extLst>
              <a:ext uri="{FF2B5EF4-FFF2-40B4-BE49-F238E27FC236}">
                <a16:creationId xmlns:a16="http://schemas.microsoft.com/office/drawing/2014/main" xmlns="" id="{C1D50C3A-E5BD-2A43-A3EA-5B01AA46DF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7398" y="165453"/>
            <a:ext cx="1256602" cy="707886"/>
          </a:xfrm>
          <a:prstGeom prst="rect">
            <a:avLst/>
          </a:prstGeom>
          <a:noFill/>
          <a:extLst>
            <a:ext uri="{909E8E84-426E-40DD-AFC4-6F175D3DCCD1}">
              <a14:hiddenFill xmlns:a14="http://schemas.microsoft.com/office/drawing/2010/main">
                <a:solidFill>
                  <a:srgbClr val="FFFFFF"/>
                </a:solidFill>
              </a14:hiddenFill>
            </a:ext>
          </a:extLst>
        </p:spPr>
      </p:pic>
      <p:pic>
        <p:nvPicPr>
          <p:cNvPr id="3074" name="DFE44C82-6365-4CFA-881D-82C680C63EE6" descr="IMG_2930.PNG">
            <a:extLst>
              <a:ext uri="{FF2B5EF4-FFF2-40B4-BE49-F238E27FC236}">
                <a16:creationId xmlns:a16="http://schemas.microsoft.com/office/drawing/2014/main" xmlns="" id="{408B5A78-6A01-F93F-0A96-E792EC7C572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5401" y="873339"/>
            <a:ext cx="2963699" cy="527143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8E224B58-E487-68EA-AAFF-8008E4226E8E}"/>
              </a:ext>
            </a:extLst>
          </p:cNvPr>
          <p:cNvSpPr txBox="1"/>
          <p:nvPr/>
        </p:nvSpPr>
        <p:spPr>
          <a:xfrm>
            <a:off x="5638800" y="1112207"/>
            <a:ext cx="3269734" cy="2031325"/>
          </a:xfrm>
          <a:prstGeom prst="rect">
            <a:avLst/>
          </a:prstGeom>
          <a:noFill/>
        </p:spPr>
        <p:txBody>
          <a:bodyPr wrap="square">
            <a:spAutoFit/>
          </a:bodyPr>
          <a:lstStyle/>
          <a:p>
            <a:r>
              <a:rPr lang="en-US" b="1" dirty="0"/>
              <a:t>Your activity</a:t>
            </a:r>
          </a:p>
          <a:p>
            <a:r>
              <a:rPr lang="en-US" dirty="0"/>
              <a:t>You can </a:t>
            </a:r>
            <a:r>
              <a:rPr lang="en-US" dirty="0" smtClean="0"/>
              <a:t>see: </a:t>
            </a:r>
          </a:p>
          <a:p>
            <a:pPr marL="285750" indent="-285750">
              <a:buFont typeface="Arial" panose="020B0604020202020204" pitchFamily="34" charset="0"/>
              <a:buChar char="•"/>
            </a:pPr>
            <a:r>
              <a:rPr lang="en-US" dirty="0" smtClean="0"/>
              <a:t>what </a:t>
            </a:r>
            <a:r>
              <a:rPr lang="en-US" dirty="0"/>
              <a:t>the user </a:t>
            </a:r>
            <a:r>
              <a:rPr lang="en-US" dirty="0" smtClean="0"/>
              <a:t>liked</a:t>
            </a:r>
            <a:endParaRPr lang="en-US" dirty="0"/>
          </a:p>
          <a:p>
            <a:pPr marL="285750" indent="-285750">
              <a:buFont typeface="Arial" panose="020B0604020202020204" pitchFamily="34" charset="0"/>
              <a:buChar char="•"/>
            </a:pPr>
            <a:r>
              <a:rPr lang="en-US" dirty="0" smtClean="0"/>
              <a:t>what they c</a:t>
            </a:r>
            <a:r>
              <a:rPr lang="en-US" dirty="0" smtClean="0"/>
              <a:t>ommented</a:t>
            </a:r>
          </a:p>
          <a:p>
            <a:pPr marL="285750" indent="-285750">
              <a:buFont typeface="Arial" panose="020B0604020202020204" pitchFamily="34" charset="0"/>
              <a:buChar char="•"/>
            </a:pPr>
            <a:r>
              <a:rPr lang="en-US" dirty="0" smtClean="0"/>
              <a:t>who </a:t>
            </a:r>
            <a:r>
              <a:rPr lang="en-US" dirty="0"/>
              <a:t>they been tagged </a:t>
            </a:r>
            <a:r>
              <a:rPr lang="en-US" dirty="0" smtClean="0"/>
              <a:t>by</a:t>
            </a:r>
            <a:endParaRPr lang="en-US" dirty="0"/>
          </a:p>
          <a:p>
            <a:pPr marL="285750" indent="-285750">
              <a:buFont typeface="Arial" panose="020B0604020202020204" pitchFamily="34" charset="0"/>
              <a:buChar char="•"/>
            </a:pPr>
            <a:r>
              <a:rPr lang="en-US" dirty="0" smtClean="0"/>
              <a:t>recently </a:t>
            </a:r>
            <a:r>
              <a:rPr lang="en-US" dirty="0"/>
              <a:t>deleted post</a:t>
            </a:r>
          </a:p>
          <a:p>
            <a:pPr marL="285750" indent="-285750">
              <a:buFont typeface="Arial" panose="020B0604020202020204" pitchFamily="34" charset="0"/>
              <a:buChar char="•"/>
            </a:pPr>
            <a:r>
              <a:rPr lang="en-US" dirty="0"/>
              <a:t>a</a:t>
            </a:r>
            <a:r>
              <a:rPr lang="en-US" dirty="0" smtClean="0"/>
              <a:t>rchived posts</a:t>
            </a:r>
            <a:endParaRPr lang="en-US" dirty="0"/>
          </a:p>
        </p:txBody>
      </p:sp>
      <p:cxnSp>
        <p:nvCxnSpPr>
          <p:cNvPr id="11" name="Straight Arrow Connector 10">
            <a:extLst>
              <a:ext uri="{FF2B5EF4-FFF2-40B4-BE49-F238E27FC236}">
                <a16:creationId xmlns:a16="http://schemas.microsoft.com/office/drawing/2014/main" xmlns="" id="{5FEB3B03-480A-CFCA-5932-08877487DED0}"/>
              </a:ext>
            </a:extLst>
          </p:cNvPr>
          <p:cNvCxnSpPr>
            <a:cxnSpLocks/>
          </p:cNvCxnSpPr>
          <p:nvPr/>
        </p:nvCxnSpPr>
        <p:spPr>
          <a:xfrm flipH="1">
            <a:off x="4115149" y="1447800"/>
            <a:ext cx="1523651" cy="29091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0C053B75-D5D3-06D7-9388-001515739579}"/>
              </a:ext>
            </a:extLst>
          </p:cNvPr>
          <p:cNvSpPr txBox="1"/>
          <p:nvPr/>
        </p:nvSpPr>
        <p:spPr>
          <a:xfrm>
            <a:off x="5638800" y="3602779"/>
            <a:ext cx="3269734" cy="1754326"/>
          </a:xfrm>
          <a:prstGeom prst="rect">
            <a:avLst/>
          </a:prstGeom>
          <a:noFill/>
        </p:spPr>
        <p:txBody>
          <a:bodyPr wrap="square">
            <a:spAutoFit/>
          </a:bodyPr>
          <a:lstStyle/>
          <a:p>
            <a:r>
              <a:rPr lang="en-US" b="1" dirty="0"/>
              <a:t>Time </a:t>
            </a:r>
            <a:r>
              <a:rPr lang="en-US" b="1" dirty="0" smtClean="0"/>
              <a:t>Spent</a:t>
            </a:r>
          </a:p>
          <a:p>
            <a:pPr marL="285750" indent="-285750">
              <a:buFont typeface="Arial" panose="020B0604020202020204" pitchFamily="34" charset="0"/>
              <a:buChar char="•"/>
            </a:pPr>
            <a:r>
              <a:rPr lang="en-US" dirty="0" smtClean="0"/>
              <a:t>Manage </a:t>
            </a:r>
            <a:r>
              <a:rPr lang="en-US" dirty="0"/>
              <a:t>time spent on application</a:t>
            </a:r>
          </a:p>
          <a:p>
            <a:pPr marL="285750" indent="-285750">
              <a:buFont typeface="Arial" panose="020B0604020202020204" pitchFamily="34" charset="0"/>
              <a:buChar char="•"/>
            </a:pPr>
            <a:r>
              <a:rPr lang="en-US" dirty="0"/>
              <a:t>Set break reminders</a:t>
            </a:r>
          </a:p>
          <a:p>
            <a:pPr marL="285750" indent="-285750">
              <a:buFont typeface="Arial" panose="020B0604020202020204" pitchFamily="34" charset="0"/>
              <a:buChar char="•"/>
            </a:pPr>
            <a:r>
              <a:rPr lang="en-US" dirty="0"/>
              <a:t>Mute notifications</a:t>
            </a:r>
          </a:p>
          <a:p>
            <a:pPr marL="285750" indent="-285750">
              <a:buFont typeface="Arial" panose="020B0604020202020204" pitchFamily="34" charset="0"/>
              <a:buChar char="•"/>
            </a:pPr>
            <a:r>
              <a:rPr lang="en-US" dirty="0"/>
              <a:t>Set Daily Limits</a:t>
            </a:r>
          </a:p>
        </p:txBody>
      </p:sp>
      <p:cxnSp>
        <p:nvCxnSpPr>
          <p:cNvPr id="13" name="Straight Arrow Connector 12">
            <a:extLst>
              <a:ext uri="{FF2B5EF4-FFF2-40B4-BE49-F238E27FC236}">
                <a16:creationId xmlns:a16="http://schemas.microsoft.com/office/drawing/2014/main" xmlns="" id="{47D3F9A6-CEEF-E18E-DB1D-C7EE71C7B3AA}"/>
              </a:ext>
            </a:extLst>
          </p:cNvPr>
          <p:cNvCxnSpPr>
            <a:cxnSpLocks/>
          </p:cNvCxnSpPr>
          <p:nvPr/>
        </p:nvCxnSpPr>
        <p:spPr>
          <a:xfrm flipH="1">
            <a:off x="4115149" y="3762910"/>
            <a:ext cx="1523653" cy="13518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5835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16565" y="6328215"/>
            <a:ext cx="9157855" cy="546350"/>
          </a:xfrm>
          <a:prstGeom prst="rect">
            <a:avLst/>
          </a:prstGeom>
        </p:spPr>
      </p:pic>
      <p:sp>
        <p:nvSpPr>
          <p:cNvPr id="7" name="TextBox 6"/>
          <p:cNvSpPr txBox="1"/>
          <p:nvPr/>
        </p:nvSpPr>
        <p:spPr>
          <a:xfrm>
            <a:off x="381000" y="76200"/>
            <a:ext cx="7772400" cy="1323439"/>
          </a:xfrm>
          <a:prstGeom prst="rect">
            <a:avLst/>
          </a:prstGeom>
          <a:noFill/>
        </p:spPr>
        <p:txBody>
          <a:bodyPr wrap="square" rtlCol="0">
            <a:spAutoFit/>
          </a:bodyPr>
          <a:lstStyle/>
          <a:p>
            <a:r>
              <a:rPr lang="en-US" sz="4000" b="1" dirty="0" smtClean="0">
                <a:solidFill>
                  <a:srgbClr val="7030A0"/>
                </a:solidFill>
              </a:rPr>
              <a:t>Instagram: </a:t>
            </a:r>
            <a:r>
              <a:rPr lang="en-US" sz="4000" dirty="0">
                <a:solidFill>
                  <a:srgbClr val="7030A0"/>
                </a:solidFill>
              </a:rPr>
              <a:t>Settings and Activity</a:t>
            </a:r>
          </a:p>
          <a:p>
            <a:endParaRPr lang="en-US" sz="4000" dirty="0">
              <a:solidFill>
                <a:srgbClr val="7030A0"/>
              </a:solidFill>
            </a:endParaRPr>
          </a:p>
        </p:txBody>
      </p:sp>
      <p:pic>
        <p:nvPicPr>
          <p:cNvPr id="8" name="Picture 6" descr="Instagram Is Testing A Subscription Feature For Content Creators">
            <a:extLst>
              <a:ext uri="{FF2B5EF4-FFF2-40B4-BE49-F238E27FC236}">
                <a16:creationId xmlns:a16="http://schemas.microsoft.com/office/drawing/2014/main" xmlns="" id="{C1D50C3A-E5BD-2A43-A3EA-5B01AA46DF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7398" y="165453"/>
            <a:ext cx="1256602" cy="707886"/>
          </a:xfrm>
          <a:prstGeom prst="rect">
            <a:avLst/>
          </a:prstGeom>
          <a:noFill/>
          <a:extLst>
            <a:ext uri="{909E8E84-426E-40DD-AFC4-6F175D3DCCD1}">
              <a14:hiddenFill xmlns:a14="http://schemas.microsoft.com/office/drawing/2010/main">
                <a:solidFill>
                  <a:srgbClr val="FFFFFF"/>
                </a:solidFill>
              </a14:hiddenFill>
            </a:ext>
          </a:extLst>
        </p:spPr>
      </p:pic>
      <p:pic>
        <p:nvPicPr>
          <p:cNvPr id="4098" name="EDB2A00C-2CF6-47DB-BF4D-7A3EA0065E0A" descr="IMG_2931.PNG">
            <a:extLst>
              <a:ext uri="{FF2B5EF4-FFF2-40B4-BE49-F238E27FC236}">
                <a16:creationId xmlns:a16="http://schemas.microsoft.com/office/drawing/2014/main" xmlns="" id="{D1FBF2F3-A18D-560F-EF57-68C1DAE4E41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439" y="784086"/>
            <a:ext cx="3036053" cy="53464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11" name="Straight Arrow Connector 10">
            <a:extLst>
              <a:ext uri="{FF2B5EF4-FFF2-40B4-BE49-F238E27FC236}">
                <a16:creationId xmlns:a16="http://schemas.microsoft.com/office/drawing/2014/main" xmlns="" id="{5FEB3B03-480A-CFCA-5932-08877487DED0}"/>
              </a:ext>
            </a:extLst>
          </p:cNvPr>
          <p:cNvCxnSpPr>
            <a:cxnSpLocks/>
            <a:stCxn id="10" idx="1"/>
          </p:cNvCxnSpPr>
          <p:nvPr/>
        </p:nvCxnSpPr>
        <p:spPr>
          <a:xfrm flipH="1">
            <a:off x="3352800" y="1784866"/>
            <a:ext cx="1835666" cy="439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8E224B58-E487-68EA-AAFF-8008E4226E8E}"/>
              </a:ext>
            </a:extLst>
          </p:cNvPr>
          <p:cNvSpPr txBox="1"/>
          <p:nvPr/>
        </p:nvSpPr>
        <p:spPr>
          <a:xfrm>
            <a:off x="5188466" y="1600200"/>
            <a:ext cx="3269734" cy="369332"/>
          </a:xfrm>
          <a:prstGeom prst="rect">
            <a:avLst/>
          </a:prstGeom>
          <a:noFill/>
        </p:spPr>
        <p:txBody>
          <a:bodyPr wrap="square">
            <a:spAutoFit/>
          </a:bodyPr>
          <a:lstStyle/>
          <a:p>
            <a:r>
              <a:rPr lang="en-US" dirty="0" smtClean="0">
                <a:solidFill>
                  <a:srgbClr val="00B050"/>
                </a:solidFill>
              </a:rPr>
              <a:t>Account Privacy: Set </a:t>
            </a:r>
            <a:r>
              <a:rPr lang="en-US" dirty="0">
                <a:solidFill>
                  <a:srgbClr val="00B050"/>
                </a:solidFill>
              </a:rPr>
              <a:t>this private </a:t>
            </a:r>
          </a:p>
        </p:txBody>
      </p:sp>
      <p:cxnSp>
        <p:nvCxnSpPr>
          <p:cNvPr id="12" name="Straight Arrow Connector 11">
            <a:extLst>
              <a:ext uri="{FF2B5EF4-FFF2-40B4-BE49-F238E27FC236}">
                <a16:creationId xmlns:a16="http://schemas.microsoft.com/office/drawing/2014/main" xmlns="" id="{D99389C9-2BBC-E91A-DF31-3153840725B3}"/>
              </a:ext>
            </a:extLst>
          </p:cNvPr>
          <p:cNvCxnSpPr>
            <a:cxnSpLocks/>
          </p:cNvCxnSpPr>
          <p:nvPr/>
        </p:nvCxnSpPr>
        <p:spPr>
          <a:xfrm flipH="1">
            <a:off x="3352800" y="2209800"/>
            <a:ext cx="1835666" cy="1524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D58D249C-3E25-73B6-06F9-7C9EA45DCEDB}"/>
              </a:ext>
            </a:extLst>
          </p:cNvPr>
          <p:cNvSpPr txBox="1"/>
          <p:nvPr/>
        </p:nvSpPr>
        <p:spPr>
          <a:xfrm>
            <a:off x="5188466" y="2023314"/>
            <a:ext cx="3269734" cy="1200329"/>
          </a:xfrm>
          <a:prstGeom prst="rect">
            <a:avLst/>
          </a:prstGeom>
          <a:noFill/>
        </p:spPr>
        <p:txBody>
          <a:bodyPr wrap="square">
            <a:spAutoFit/>
          </a:bodyPr>
          <a:lstStyle/>
          <a:p>
            <a:r>
              <a:rPr lang="en-US" b="1" dirty="0" smtClean="0"/>
              <a:t>Message and story replies</a:t>
            </a:r>
          </a:p>
          <a:p>
            <a:pPr marL="285750" indent="-285750">
              <a:buFont typeface="Arial" panose="020B0604020202020204" pitchFamily="34" charset="0"/>
              <a:buChar char="•"/>
            </a:pPr>
            <a:r>
              <a:rPr lang="en-US" dirty="0" smtClean="0"/>
              <a:t>Decide </a:t>
            </a:r>
            <a:r>
              <a:rPr lang="en-US" dirty="0"/>
              <a:t>who can message you</a:t>
            </a:r>
          </a:p>
          <a:p>
            <a:pPr marL="285750" indent="-285750">
              <a:buFont typeface="Arial" panose="020B0604020202020204" pitchFamily="34" charset="0"/>
              <a:buChar char="•"/>
            </a:pPr>
            <a:r>
              <a:rPr lang="en-US" dirty="0"/>
              <a:t>Who can reply to users stories</a:t>
            </a:r>
          </a:p>
          <a:p>
            <a:pPr marL="285750" indent="-285750">
              <a:buFont typeface="Arial" panose="020B0604020202020204" pitchFamily="34" charset="0"/>
              <a:buChar char="•"/>
            </a:pPr>
            <a:endParaRPr lang="en-US" dirty="0"/>
          </a:p>
        </p:txBody>
      </p:sp>
      <p:cxnSp>
        <p:nvCxnSpPr>
          <p:cNvPr id="15" name="Straight Arrow Connector 14">
            <a:extLst>
              <a:ext uri="{FF2B5EF4-FFF2-40B4-BE49-F238E27FC236}">
                <a16:creationId xmlns:a16="http://schemas.microsoft.com/office/drawing/2014/main" xmlns="" id="{B6699062-4685-22B8-E3F9-08A398C313D4}"/>
              </a:ext>
            </a:extLst>
          </p:cNvPr>
          <p:cNvCxnSpPr>
            <a:cxnSpLocks/>
          </p:cNvCxnSpPr>
          <p:nvPr/>
        </p:nvCxnSpPr>
        <p:spPr>
          <a:xfrm flipH="1">
            <a:off x="3352800" y="3604643"/>
            <a:ext cx="1835666" cy="5101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E26C8881-FCFC-7134-6126-BEED50ECB0DA}"/>
              </a:ext>
            </a:extLst>
          </p:cNvPr>
          <p:cNvSpPr txBox="1"/>
          <p:nvPr/>
        </p:nvSpPr>
        <p:spPr>
          <a:xfrm>
            <a:off x="5188466" y="3350049"/>
            <a:ext cx="3269734" cy="2585323"/>
          </a:xfrm>
          <a:prstGeom prst="rect">
            <a:avLst/>
          </a:prstGeom>
          <a:noFill/>
        </p:spPr>
        <p:txBody>
          <a:bodyPr wrap="square">
            <a:spAutoFit/>
          </a:bodyPr>
          <a:lstStyle/>
          <a:p>
            <a:r>
              <a:rPr lang="en-US" b="1" dirty="0" smtClean="0"/>
              <a:t>Tags and mentions</a:t>
            </a:r>
          </a:p>
          <a:p>
            <a:pPr marL="285750" indent="-285750">
              <a:buFont typeface="Arial" panose="020B0604020202020204" pitchFamily="34" charset="0"/>
              <a:buChar char="•"/>
            </a:pPr>
            <a:r>
              <a:rPr lang="en-US" dirty="0" smtClean="0"/>
              <a:t>Control </a:t>
            </a:r>
            <a:r>
              <a:rPr lang="en-US" dirty="0"/>
              <a:t>who can tag you in a post. </a:t>
            </a:r>
            <a:r>
              <a:rPr lang="en-US" dirty="0">
                <a:solidFill>
                  <a:srgbClr val="00B050"/>
                </a:solidFill>
              </a:rPr>
              <a:t>Set this to allow tags from people you follow or don’t allow tags</a:t>
            </a:r>
          </a:p>
          <a:p>
            <a:pPr marL="285750" indent="-285750">
              <a:buFont typeface="Arial" panose="020B0604020202020204" pitchFamily="34" charset="0"/>
              <a:buChar char="•"/>
            </a:pPr>
            <a:r>
              <a:rPr lang="en-US" dirty="0">
                <a:solidFill>
                  <a:srgbClr val="00B050"/>
                </a:solidFill>
              </a:rPr>
              <a:t>Set this to manually approve who tags you</a:t>
            </a:r>
          </a:p>
          <a:p>
            <a:pPr marL="285750" indent="-285750">
              <a:buFont typeface="Arial" panose="020B0604020202020204" pitchFamily="34" charset="0"/>
              <a:buChar char="•"/>
            </a:pPr>
            <a:endParaRPr lang="en-US" dirty="0">
              <a:solidFill>
                <a:srgbClr val="FF0000"/>
              </a:solidFill>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9601678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26796" y="6339283"/>
            <a:ext cx="9157855" cy="546350"/>
          </a:xfrm>
          <a:prstGeom prst="rect">
            <a:avLst/>
          </a:prstGeom>
        </p:spPr>
      </p:pic>
      <p:sp>
        <p:nvSpPr>
          <p:cNvPr id="7" name="TextBox 6"/>
          <p:cNvSpPr txBox="1"/>
          <p:nvPr/>
        </p:nvSpPr>
        <p:spPr>
          <a:xfrm>
            <a:off x="381000" y="76200"/>
            <a:ext cx="6324600" cy="707886"/>
          </a:xfrm>
          <a:prstGeom prst="rect">
            <a:avLst/>
          </a:prstGeom>
          <a:noFill/>
        </p:spPr>
        <p:txBody>
          <a:bodyPr wrap="square" rtlCol="0">
            <a:spAutoFit/>
          </a:bodyPr>
          <a:lstStyle/>
          <a:p>
            <a:r>
              <a:rPr lang="en-US" sz="4000" b="1" dirty="0" smtClean="0">
                <a:solidFill>
                  <a:srgbClr val="7030A0"/>
                </a:solidFill>
              </a:rPr>
              <a:t>Instagram:</a:t>
            </a:r>
            <a:r>
              <a:rPr lang="en-US" sz="3500" dirty="0" smtClean="0">
                <a:solidFill>
                  <a:srgbClr val="7030A0"/>
                </a:solidFill>
              </a:rPr>
              <a:t> Restricted Accounts</a:t>
            </a:r>
            <a:endParaRPr lang="en-US" sz="3500" dirty="0">
              <a:solidFill>
                <a:srgbClr val="7030A0"/>
              </a:solidFill>
            </a:endParaRPr>
          </a:p>
        </p:txBody>
      </p:sp>
      <p:pic>
        <p:nvPicPr>
          <p:cNvPr id="8" name="Picture 6" descr="Instagram Is Testing A Subscription Feature For Content Creators">
            <a:extLst>
              <a:ext uri="{FF2B5EF4-FFF2-40B4-BE49-F238E27FC236}">
                <a16:creationId xmlns:a16="http://schemas.microsoft.com/office/drawing/2014/main" xmlns="" id="{C1D50C3A-E5BD-2A43-A3EA-5B01AA46DF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7398" y="165453"/>
            <a:ext cx="1256602" cy="707886"/>
          </a:xfrm>
          <a:prstGeom prst="rect">
            <a:avLst/>
          </a:prstGeom>
          <a:noFill/>
          <a:extLst>
            <a:ext uri="{909E8E84-426E-40DD-AFC4-6F175D3DCCD1}">
              <a14:hiddenFill xmlns:a14="http://schemas.microsoft.com/office/drawing/2010/main">
                <a:solidFill>
                  <a:srgbClr val="FFFFFF"/>
                </a:solidFill>
              </a14:hiddenFill>
            </a:ext>
          </a:extLst>
        </p:spPr>
      </p:pic>
      <p:pic>
        <p:nvPicPr>
          <p:cNvPr id="4098" name="EDB2A00C-2CF6-47DB-BF4D-7A3EA0065E0A" descr="IMG_2931.PNG">
            <a:extLst>
              <a:ext uri="{FF2B5EF4-FFF2-40B4-BE49-F238E27FC236}">
                <a16:creationId xmlns:a16="http://schemas.microsoft.com/office/drawing/2014/main" xmlns="" id="{D1FBF2F3-A18D-560F-EF57-68C1DAE4E41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439" y="784086"/>
            <a:ext cx="3036053" cy="53464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11" name="Straight Arrow Connector 10">
            <a:extLst>
              <a:ext uri="{FF2B5EF4-FFF2-40B4-BE49-F238E27FC236}">
                <a16:creationId xmlns:a16="http://schemas.microsoft.com/office/drawing/2014/main" xmlns="" id="{5FEB3B03-480A-CFCA-5932-08877487DED0}"/>
              </a:ext>
            </a:extLst>
          </p:cNvPr>
          <p:cNvCxnSpPr>
            <a:cxnSpLocks/>
          </p:cNvCxnSpPr>
          <p:nvPr/>
        </p:nvCxnSpPr>
        <p:spPr>
          <a:xfrm flipH="1">
            <a:off x="3283346" y="1781584"/>
            <a:ext cx="2126854" cy="35524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descr="Text, letter&#10;&#10;Description automatically generated">
            <a:extLst>
              <a:ext uri="{FF2B5EF4-FFF2-40B4-BE49-F238E27FC236}">
                <a16:creationId xmlns:a16="http://schemas.microsoft.com/office/drawing/2014/main" xmlns="" id="{70832719-A03E-5886-EF68-10026E2DD7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4290" y="761477"/>
            <a:ext cx="3020112" cy="5369089"/>
          </a:xfrm>
          <a:prstGeom prst="rect">
            <a:avLst/>
          </a:prstGeom>
          <a:ln>
            <a:solidFill>
              <a:schemeClr val="tx1"/>
            </a:solidFill>
          </a:ln>
        </p:spPr>
      </p:pic>
      <p:sp>
        <p:nvSpPr>
          <p:cNvPr id="5" name="TextBox 4">
            <a:extLst>
              <a:ext uri="{FF2B5EF4-FFF2-40B4-BE49-F238E27FC236}">
                <a16:creationId xmlns:a16="http://schemas.microsoft.com/office/drawing/2014/main" xmlns="" id="{841FF261-423F-F5A3-07AB-AE67CD0EC71C}"/>
              </a:ext>
            </a:extLst>
          </p:cNvPr>
          <p:cNvSpPr txBox="1"/>
          <p:nvPr/>
        </p:nvSpPr>
        <p:spPr>
          <a:xfrm>
            <a:off x="4953000" y="4034473"/>
            <a:ext cx="2552700" cy="1200329"/>
          </a:xfrm>
          <a:prstGeom prst="rect">
            <a:avLst/>
          </a:prstGeom>
          <a:noFill/>
        </p:spPr>
        <p:txBody>
          <a:bodyPr wrap="square">
            <a:spAutoFit/>
          </a:bodyPr>
          <a:lstStyle/>
          <a:p>
            <a:r>
              <a:rPr lang="en-US" dirty="0">
                <a:solidFill>
                  <a:srgbClr val="FF0000"/>
                </a:solidFill>
              </a:rPr>
              <a:t>Add people here you want to restrict seeing certain information</a:t>
            </a:r>
          </a:p>
          <a:p>
            <a:endParaRPr lang="en-US" dirty="0"/>
          </a:p>
        </p:txBody>
      </p:sp>
    </p:spTree>
    <p:extLst>
      <p:ext uri="{BB962C8B-B14F-4D97-AF65-F5344CB8AC3E}">
        <p14:creationId xmlns:p14="http://schemas.microsoft.com/office/powerpoint/2010/main" val="24872757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13855" y="6311650"/>
            <a:ext cx="9157855" cy="546350"/>
          </a:xfrm>
          <a:prstGeom prst="rect">
            <a:avLst/>
          </a:prstGeom>
        </p:spPr>
      </p:pic>
      <p:sp>
        <p:nvSpPr>
          <p:cNvPr id="7" name="TextBox 6"/>
          <p:cNvSpPr txBox="1"/>
          <p:nvPr/>
        </p:nvSpPr>
        <p:spPr>
          <a:xfrm>
            <a:off x="381000" y="76200"/>
            <a:ext cx="6400800" cy="707886"/>
          </a:xfrm>
          <a:prstGeom prst="rect">
            <a:avLst/>
          </a:prstGeom>
          <a:noFill/>
        </p:spPr>
        <p:txBody>
          <a:bodyPr wrap="square" rtlCol="0">
            <a:spAutoFit/>
          </a:bodyPr>
          <a:lstStyle/>
          <a:p>
            <a:r>
              <a:rPr lang="en-US" sz="4000" b="1" dirty="0" smtClean="0">
                <a:solidFill>
                  <a:srgbClr val="7030A0"/>
                </a:solidFill>
              </a:rPr>
              <a:t>Instagram:</a:t>
            </a:r>
            <a:r>
              <a:rPr lang="en-US" sz="4000" dirty="0" smtClean="0">
                <a:solidFill>
                  <a:srgbClr val="7030A0"/>
                </a:solidFill>
              </a:rPr>
              <a:t> Hidden Words</a:t>
            </a:r>
            <a:endParaRPr lang="en-US" sz="4000" dirty="0">
              <a:solidFill>
                <a:srgbClr val="7030A0"/>
              </a:solidFill>
            </a:endParaRPr>
          </a:p>
        </p:txBody>
      </p:sp>
      <p:pic>
        <p:nvPicPr>
          <p:cNvPr id="8" name="Picture 6" descr="Instagram Is Testing A Subscription Feature For Content Creators">
            <a:extLst>
              <a:ext uri="{FF2B5EF4-FFF2-40B4-BE49-F238E27FC236}">
                <a16:creationId xmlns:a16="http://schemas.microsoft.com/office/drawing/2014/main" xmlns="" id="{C1D50C3A-E5BD-2A43-A3EA-5B01AA46DF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7398" y="165453"/>
            <a:ext cx="1256602" cy="7078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841FF261-423F-F5A3-07AB-AE67CD0EC71C}"/>
              </a:ext>
            </a:extLst>
          </p:cNvPr>
          <p:cNvSpPr txBox="1"/>
          <p:nvPr/>
        </p:nvSpPr>
        <p:spPr>
          <a:xfrm>
            <a:off x="6096000" y="1716149"/>
            <a:ext cx="2552700" cy="2585323"/>
          </a:xfrm>
          <a:prstGeom prst="rect">
            <a:avLst/>
          </a:prstGeom>
          <a:noFill/>
        </p:spPr>
        <p:txBody>
          <a:bodyPr wrap="square">
            <a:spAutoFit/>
          </a:bodyPr>
          <a:lstStyle/>
          <a:p>
            <a:r>
              <a:rPr lang="en-US" b="1" dirty="0"/>
              <a:t>Hidden </a:t>
            </a:r>
            <a:r>
              <a:rPr lang="en-US" b="1" dirty="0" smtClean="0"/>
              <a:t>Words</a:t>
            </a:r>
            <a:endParaRPr lang="en-US" b="1" dirty="0"/>
          </a:p>
          <a:p>
            <a:pPr marL="285750" indent="-285750">
              <a:buFont typeface="Arial" panose="020B0604020202020204" pitchFamily="34" charset="0"/>
              <a:buChar char="•"/>
            </a:pPr>
            <a:r>
              <a:rPr lang="en-US" dirty="0"/>
              <a:t>Hide other user's comments </a:t>
            </a:r>
          </a:p>
          <a:p>
            <a:pPr marL="285750" indent="-285750">
              <a:buFont typeface="Arial" panose="020B0604020202020204" pitchFamily="34" charset="0"/>
              <a:buChar char="•"/>
            </a:pPr>
            <a:r>
              <a:rPr lang="en-US" dirty="0"/>
              <a:t>Advance comment filtering </a:t>
            </a:r>
          </a:p>
          <a:p>
            <a:pPr marL="285750" indent="-285750">
              <a:buFont typeface="Arial" panose="020B0604020202020204" pitchFamily="34" charset="0"/>
              <a:buChar char="•"/>
            </a:pPr>
            <a:r>
              <a:rPr lang="en-US" dirty="0"/>
              <a:t>Hide message request</a:t>
            </a:r>
          </a:p>
          <a:p>
            <a:pPr marL="285750" indent="-285750">
              <a:buFont typeface="Arial" panose="020B0604020202020204" pitchFamily="34" charset="0"/>
              <a:buChar char="•"/>
            </a:pPr>
            <a:r>
              <a:rPr lang="en-US" dirty="0"/>
              <a:t>Mange custom words and phrases </a:t>
            </a:r>
          </a:p>
          <a:p>
            <a:endParaRPr lang="en-US" dirty="0"/>
          </a:p>
        </p:txBody>
      </p:sp>
      <p:pic>
        <p:nvPicPr>
          <p:cNvPr id="4" name="Picture 3">
            <a:extLst>
              <a:ext uri="{FF2B5EF4-FFF2-40B4-BE49-F238E27FC236}">
                <a16:creationId xmlns:a16="http://schemas.microsoft.com/office/drawing/2014/main" xmlns="" id="{AAE3D6DA-F7EF-6EAB-5488-EF934CFC4009}"/>
              </a:ext>
            </a:extLst>
          </p:cNvPr>
          <p:cNvPicPr>
            <a:picLocks noChangeAspect="1"/>
          </p:cNvPicPr>
          <p:nvPr/>
        </p:nvPicPr>
        <p:blipFill>
          <a:blip r:embed="rId5"/>
          <a:stretch>
            <a:fillRect/>
          </a:stretch>
        </p:blipFill>
        <p:spPr>
          <a:xfrm>
            <a:off x="1647761" y="873338"/>
            <a:ext cx="3119818" cy="5368109"/>
          </a:xfrm>
          <a:prstGeom prst="rect">
            <a:avLst/>
          </a:prstGeom>
          <a:ln>
            <a:solidFill>
              <a:schemeClr val="tx2"/>
            </a:solidFill>
          </a:ln>
        </p:spPr>
      </p:pic>
      <p:cxnSp>
        <p:nvCxnSpPr>
          <p:cNvPr id="15" name="Straight Arrow Connector 14">
            <a:extLst>
              <a:ext uri="{FF2B5EF4-FFF2-40B4-BE49-F238E27FC236}">
                <a16:creationId xmlns:a16="http://schemas.microsoft.com/office/drawing/2014/main" xmlns="" id="{5146FDAB-837B-0200-693F-39BD15308F10}"/>
              </a:ext>
            </a:extLst>
          </p:cNvPr>
          <p:cNvCxnSpPr>
            <a:cxnSpLocks/>
          </p:cNvCxnSpPr>
          <p:nvPr/>
        </p:nvCxnSpPr>
        <p:spPr>
          <a:xfrm flipH="1">
            <a:off x="4595492" y="1934529"/>
            <a:ext cx="1500508" cy="20788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Up Arrow 9"/>
          <p:cNvSpPr/>
          <p:nvPr/>
        </p:nvSpPr>
        <p:spPr>
          <a:xfrm>
            <a:off x="3207670" y="1934529"/>
            <a:ext cx="914400" cy="17526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AAD8661F-C532-EE74-D0BC-A3361A956B2A}"/>
              </a:ext>
            </a:extLst>
          </p:cNvPr>
          <p:cNvSpPr txBox="1"/>
          <p:nvPr/>
        </p:nvSpPr>
        <p:spPr>
          <a:xfrm rot="16200000">
            <a:off x="3157616" y="2633827"/>
            <a:ext cx="1014508" cy="369332"/>
          </a:xfrm>
          <a:prstGeom prst="rect">
            <a:avLst/>
          </a:prstGeom>
          <a:noFill/>
          <a:ln>
            <a:noFill/>
          </a:ln>
        </p:spPr>
        <p:txBody>
          <a:bodyPr wrap="none" rtlCol="0">
            <a:spAutoFit/>
          </a:bodyPr>
          <a:lstStyle/>
          <a:p>
            <a:r>
              <a:rPr lang="en-US" dirty="0" smtClean="0">
                <a:solidFill>
                  <a:srgbClr val="FF0000"/>
                </a:solidFill>
              </a:rPr>
              <a:t>Scroll </a:t>
            </a:r>
            <a:r>
              <a:rPr lang="en-US" dirty="0">
                <a:solidFill>
                  <a:srgbClr val="FF0000"/>
                </a:solidFill>
              </a:rPr>
              <a:t>Up</a:t>
            </a:r>
          </a:p>
        </p:txBody>
      </p:sp>
    </p:spTree>
    <p:extLst>
      <p:ext uri="{BB962C8B-B14F-4D97-AF65-F5344CB8AC3E}">
        <p14:creationId xmlns:p14="http://schemas.microsoft.com/office/powerpoint/2010/main" val="31564142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26796" y="6316674"/>
            <a:ext cx="9157855" cy="546350"/>
          </a:xfrm>
          <a:prstGeom prst="rect">
            <a:avLst/>
          </a:prstGeom>
        </p:spPr>
      </p:pic>
      <p:sp>
        <p:nvSpPr>
          <p:cNvPr id="7" name="TextBox 6"/>
          <p:cNvSpPr txBox="1"/>
          <p:nvPr/>
        </p:nvSpPr>
        <p:spPr>
          <a:xfrm>
            <a:off x="381000" y="76200"/>
            <a:ext cx="2514600" cy="1246495"/>
          </a:xfrm>
          <a:prstGeom prst="rect">
            <a:avLst/>
          </a:prstGeom>
          <a:noFill/>
        </p:spPr>
        <p:txBody>
          <a:bodyPr wrap="square" rtlCol="0">
            <a:spAutoFit/>
          </a:bodyPr>
          <a:lstStyle/>
          <a:p>
            <a:r>
              <a:rPr lang="en-US" sz="4000" b="1" dirty="0" smtClean="0">
                <a:solidFill>
                  <a:srgbClr val="7030A0"/>
                </a:solidFill>
              </a:rPr>
              <a:t>Instagram:</a:t>
            </a:r>
          </a:p>
          <a:p>
            <a:r>
              <a:rPr lang="en-US" sz="3500" dirty="0" smtClean="0">
                <a:solidFill>
                  <a:srgbClr val="7030A0"/>
                </a:solidFill>
              </a:rPr>
              <a:t>Supervision</a:t>
            </a:r>
            <a:endParaRPr lang="en-US" sz="3500" dirty="0">
              <a:solidFill>
                <a:srgbClr val="7030A0"/>
              </a:solidFill>
            </a:endParaRPr>
          </a:p>
        </p:txBody>
      </p:sp>
      <p:pic>
        <p:nvPicPr>
          <p:cNvPr id="8" name="Picture 6" descr="Instagram Is Testing A Subscription Feature For Content Creators">
            <a:extLst>
              <a:ext uri="{FF2B5EF4-FFF2-40B4-BE49-F238E27FC236}">
                <a16:creationId xmlns:a16="http://schemas.microsoft.com/office/drawing/2014/main" xmlns="" id="{C1D50C3A-E5BD-2A43-A3EA-5B01AA46DF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7398" y="165453"/>
            <a:ext cx="1256602" cy="7078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841FF261-423F-F5A3-07AB-AE67CD0EC71C}"/>
              </a:ext>
            </a:extLst>
          </p:cNvPr>
          <p:cNvSpPr txBox="1"/>
          <p:nvPr/>
        </p:nvSpPr>
        <p:spPr>
          <a:xfrm>
            <a:off x="6324600" y="1275158"/>
            <a:ext cx="2552700" cy="923330"/>
          </a:xfrm>
          <a:prstGeom prst="rect">
            <a:avLst/>
          </a:prstGeom>
          <a:noFill/>
        </p:spPr>
        <p:txBody>
          <a:bodyPr wrap="square">
            <a:spAutoFit/>
          </a:bodyPr>
          <a:lstStyle/>
          <a:p>
            <a:r>
              <a:rPr lang="en-US" dirty="0"/>
              <a:t>This is where you set up Supervision. </a:t>
            </a:r>
          </a:p>
          <a:p>
            <a:endParaRPr lang="en-US" dirty="0"/>
          </a:p>
        </p:txBody>
      </p:sp>
      <p:pic>
        <p:nvPicPr>
          <p:cNvPr id="2" name="Picture 1">
            <a:extLst>
              <a:ext uri="{FF2B5EF4-FFF2-40B4-BE49-F238E27FC236}">
                <a16:creationId xmlns:a16="http://schemas.microsoft.com/office/drawing/2014/main" xmlns="" id="{D9189359-387E-1D50-AB95-7A9462150CD0}"/>
              </a:ext>
            </a:extLst>
          </p:cNvPr>
          <p:cNvPicPr>
            <a:picLocks noChangeAspect="1"/>
          </p:cNvPicPr>
          <p:nvPr/>
        </p:nvPicPr>
        <p:blipFill>
          <a:blip r:embed="rId5"/>
          <a:stretch>
            <a:fillRect/>
          </a:stretch>
        </p:blipFill>
        <p:spPr>
          <a:xfrm>
            <a:off x="2951817" y="430143"/>
            <a:ext cx="3200628" cy="5689532"/>
          </a:xfrm>
          <a:prstGeom prst="rect">
            <a:avLst/>
          </a:prstGeom>
          <a:ln>
            <a:solidFill>
              <a:schemeClr val="tx2"/>
            </a:solidFill>
          </a:ln>
        </p:spPr>
      </p:pic>
      <p:cxnSp>
        <p:nvCxnSpPr>
          <p:cNvPr id="15" name="Straight Arrow Connector 14">
            <a:extLst>
              <a:ext uri="{FF2B5EF4-FFF2-40B4-BE49-F238E27FC236}">
                <a16:creationId xmlns:a16="http://schemas.microsoft.com/office/drawing/2014/main" xmlns="" id="{5146FDAB-837B-0200-693F-39BD15308F10}"/>
              </a:ext>
            </a:extLst>
          </p:cNvPr>
          <p:cNvCxnSpPr>
            <a:cxnSpLocks/>
          </p:cNvCxnSpPr>
          <p:nvPr/>
        </p:nvCxnSpPr>
        <p:spPr>
          <a:xfrm flipH="1">
            <a:off x="6019800" y="1932735"/>
            <a:ext cx="1173386" cy="2008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Up Arrow 11"/>
          <p:cNvSpPr/>
          <p:nvPr/>
        </p:nvSpPr>
        <p:spPr>
          <a:xfrm>
            <a:off x="4419600" y="1736823"/>
            <a:ext cx="914400" cy="17526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xmlns="" id="{AAD8661F-C532-EE74-D0BC-A3361A956B2A}"/>
              </a:ext>
            </a:extLst>
          </p:cNvPr>
          <p:cNvSpPr txBox="1"/>
          <p:nvPr/>
        </p:nvSpPr>
        <p:spPr>
          <a:xfrm rot="16200000">
            <a:off x="4369546" y="2577127"/>
            <a:ext cx="1014508" cy="369332"/>
          </a:xfrm>
          <a:prstGeom prst="rect">
            <a:avLst/>
          </a:prstGeom>
          <a:noFill/>
          <a:ln>
            <a:noFill/>
          </a:ln>
        </p:spPr>
        <p:txBody>
          <a:bodyPr wrap="none" rtlCol="0">
            <a:spAutoFit/>
          </a:bodyPr>
          <a:lstStyle/>
          <a:p>
            <a:r>
              <a:rPr lang="en-US" dirty="0" smtClean="0">
                <a:solidFill>
                  <a:srgbClr val="FF0000"/>
                </a:solidFill>
              </a:rPr>
              <a:t>Scroll </a:t>
            </a:r>
            <a:r>
              <a:rPr lang="en-US" dirty="0">
                <a:solidFill>
                  <a:srgbClr val="FF0000"/>
                </a:solidFill>
              </a:rPr>
              <a:t>Up</a:t>
            </a:r>
          </a:p>
        </p:txBody>
      </p:sp>
    </p:spTree>
    <p:extLst>
      <p:ext uri="{BB962C8B-B14F-4D97-AF65-F5344CB8AC3E}">
        <p14:creationId xmlns:p14="http://schemas.microsoft.com/office/powerpoint/2010/main" val="15592364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17585" y="6311650"/>
            <a:ext cx="9157855" cy="546350"/>
          </a:xfrm>
          <a:prstGeom prst="rect">
            <a:avLst/>
          </a:prstGeom>
        </p:spPr>
      </p:pic>
      <p:sp>
        <p:nvSpPr>
          <p:cNvPr id="7" name="TextBox 6"/>
          <p:cNvSpPr txBox="1"/>
          <p:nvPr/>
        </p:nvSpPr>
        <p:spPr>
          <a:xfrm>
            <a:off x="381000" y="76201"/>
            <a:ext cx="8077200" cy="707886"/>
          </a:xfrm>
          <a:prstGeom prst="rect">
            <a:avLst/>
          </a:prstGeom>
          <a:noFill/>
        </p:spPr>
        <p:txBody>
          <a:bodyPr wrap="square" rtlCol="0">
            <a:spAutoFit/>
          </a:bodyPr>
          <a:lstStyle/>
          <a:p>
            <a:r>
              <a:rPr lang="en-US" sz="4000" b="1" dirty="0">
                <a:solidFill>
                  <a:srgbClr val="7030A0"/>
                </a:solidFill>
              </a:rPr>
              <a:t>Instagram: </a:t>
            </a:r>
            <a:r>
              <a:rPr lang="en-US" sz="3500" dirty="0">
                <a:solidFill>
                  <a:srgbClr val="7030A0"/>
                </a:solidFill>
              </a:rPr>
              <a:t>Setting </a:t>
            </a:r>
            <a:r>
              <a:rPr lang="en-US" sz="3500" dirty="0" smtClean="0">
                <a:solidFill>
                  <a:srgbClr val="7030A0"/>
                </a:solidFill>
              </a:rPr>
              <a:t>Supervision</a:t>
            </a:r>
            <a:r>
              <a:rPr lang="en-US" sz="3500" dirty="0" smtClean="0">
                <a:solidFill>
                  <a:srgbClr val="7030A0"/>
                </a:solidFill>
              </a:rPr>
              <a:t> </a:t>
            </a:r>
            <a:r>
              <a:rPr lang="en-US" sz="3500" dirty="0">
                <a:solidFill>
                  <a:srgbClr val="7030A0"/>
                </a:solidFill>
              </a:rPr>
              <a:t>Controls</a:t>
            </a:r>
          </a:p>
        </p:txBody>
      </p:sp>
      <p:pic>
        <p:nvPicPr>
          <p:cNvPr id="8" name="Picture 6" descr="Instagram Is Testing A Subscription Feature For Content Creators">
            <a:extLst>
              <a:ext uri="{FF2B5EF4-FFF2-40B4-BE49-F238E27FC236}">
                <a16:creationId xmlns:a16="http://schemas.microsoft.com/office/drawing/2014/main" xmlns="" id="{C1D50C3A-E5BD-2A43-A3EA-5B01AA46DF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059"/>
          <a:stretch/>
        </p:blipFill>
        <p:spPr bwMode="auto">
          <a:xfrm>
            <a:off x="8153400" y="213889"/>
            <a:ext cx="1017112" cy="70788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B8EADEF6-FE5F-548A-B203-3216499776D4}"/>
              </a:ext>
            </a:extLst>
          </p:cNvPr>
          <p:cNvSpPr txBox="1"/>
          <p:nvPr/>
        </p:nvSpPr>
        <p:spPr>
          <a:xfrm>
            <a:off x="354204" y="4724400"/>
            <a:ext cx="7010400" cy="1200329"/>
          </a:xfrm>
          <a:prstGeom prst="rect">
            <a:avLst/>
          </a:prstGeom>
          <a:noFill/>
        </p:spPr>
        <p:txBody>
          <a:bodyPr wrap="square">
            <a:spAutoFit/>
          </a:bodyPr>
          <a:lstStyle/>
          <a:p>
            <a:r>
              <a:rPr lang="en-US" dirty="0"/>
              <a:t>How to set up: </a:t>
            </a:r>
            <a:r>
              <a:rPr lang="en-US" dirty="0">
                <a:hlinkClick r:id="rId5"/>
              </a:rPr>
              <a:t>https://help.instagram.com/472274307935829?ref=supip</a:t>
            </a:r>
            <a:r>
              <a:rPr lang="en-US" dirty="0"/>
              <a:t> </a:t>
            </a:r>
          </a:p>
          <a:p>
            <a:endParaRPr lang="en-US" dirty="0"/>
          </a:p>
          <a:p>
            <a:r>
              <a:rPr lang="en-US" dirty="0"/>
              <a:t>To add a supervised account </a:t>
            </a:r>
            <a:r>
              <a:rPr lang="en-US" dirty="0">
                <a:hlinkClick r:id="rId6"/>
              </a:rPr>
              <a:t>https://familycenter.instagram.com/dashboard/?entrypoint=fcsite</a:t>
            </a:r>
            <a:r>
              <a:rPr lang="en-US" dirty="0"/>
              <a:t> </a:t>
            </a:r>
          </a:p>
        </p:txBody>
      </p:sp>
      <p:pic>
        <p:nvPicPr>
          <p:cNvPr id="12" name="Picture 11">
            <a:extLst>
              <a:ext uri="{FF2B5EF4-FFF2-40B4-BE49-F238E27FC236}">
                <a16:creationId xmlns:a16="http://schemas.microsoft.com/office/drawing/2014/main" xmlns="" id="{54381977-904D-E17D-0408-E2670CB68591}"/>
              </a:ext>
            </a:extLst>
          </p:cNvPr>
          <p:cNvPicPr>
            <a:picLocks noChangeAspect="1"/>
          </p:cNvPicPr>
          <p:nvPr/>
        </p:nvPicPr>
        <p:blipFill>
          <a:blip r:embed="rId7"/>
          <a:stretch>
            <a:fillRect/>
          </a:stretch>
        </p:blipFill>
        <p:spPr>
          <a:xfrm>
            <a:off x="381000" y="868725"/>
            <a:ext cx="8638696" cy="3771037"/>
          </a:xfrm>
          <a:prstGeom prst="rect">
            <a:avLst/>
          </a:prstGeom>
        </p:spPr>
      </p:pic>
      <p:cxnSp>
        <p:nvCxnSpPr>
          <p:cNvPr id="3" name="Straight Connector 2"/>
          <p:cNvCxnSpPr/>
          <p:nvPr/>
        </p:nvCxnSpPr>
        <p:spPr>
          <a:xfrm>
            <a:off x="381000" y="4495800"/>
            <a:ext cx="8534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5990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13855" y="6311650"/>
            <a:ext cx="9157855" cy="546350"/>
          </a:xfrm>
          <a:prstGeom prst="rect">
            <a:avLst/>
          </a:prstGeom>
        </p:spPr>
      </p:pic>
      <p:sp>
        <p:nvSpPr>
          <p:cNvPr id="7" name="TextBox 6"/>
          <p:cNvSpPr txBox="1"/>
          <p:nvPr/>
        </p:nvSpPr>
        <p:spPr>
          <a:xfrm>
            <a:off x="381000" y="76200"/>
            <a:ext cx="8305800" cy="1323439"/>
          </a:xfrm>
          <a:prstGeom prst="rect">
            <a:avLst/>
          </a:prstGeom>
          <a:noFill/>
        </p:spPr>
        <p:txBody>
          <a:bodyPr wrap="square" rtlCol="0">
            <a:spAutoFit/>
          </a:bodyPr>
          <a:lstStyle/>
          <a:p>
            <a:r>
              <a:rPr lang="en-US" sz="4000" b="1" dirty="0">
                <a:solidFill>
                  <a:srgbClr val="0070C0"/>
                </a:solidFill>
              </a:rPr>
              <a:t>Instagram: Setting Parental Controls</a:t>
            </a:r>
            <a:endParaRPr lang="en-US" sz="4000" dirty="0">
              <a:solidFill>
                <a:srgbClr val="0070C0"/>
              </a:solidFill>
            </a:endParaRPr>
          </a:p>
          <a:p>
            <a:endParaRPr lang="en-US" sz="4000" dirty="0">
              <a:solidFill>
                <a:srgbClr val="7030A0"/>
              </a:solidFill>
            </a:endParaRPr>
          </a:p>
        </p:txBody>
      </p:sp>
      <p:pic>
        <p:nvPicPr>
          <p:cNvPr id="8" name="Picture 6" descr="Instagram Is Testing A Subscription Feature For Content Creators">
            <a:extLst>
              <a:ext uri="{FF2B5EF4-FFF2-40B4-BE49-F238E27FC236}">
                <a16:creationId xmlns:a16="http://schemas.microsoft.com/office/drawing/2014/main" xmlns="" id="{C1D50C3A-E5BD-2A43-A3EA-5B01AA46DF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168"/>
          <a:stretch/>
        </p:blipFill>
        <p:spPr bwMode="auto">
          <a:xfrm>
            <a:off x="8153400" y="165453"/>
            <a:ext cx="990600" cy="7078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5CA8E015-F9D0-2FCF-E3C7-7F352E5D6E1A}"/>
              </a:ext>
            </a:extLst>
          </p:cNvPr>
          <p:cNvSpPr txBox="1"/>
          <p:nvPr/>
        </p:nvSpPr>
        <p:spPr>
          <a:xfrm>
            <a:off x="218892" y="5486400"/>
            <a:ext cx="7489135" cy="646331"/>
          </a:xfrm>
          <a:prstGeom prst="rect">
            <a:avLst/>
          </a:prstGeom>
          <a:noFill/>
        </p:spPr>
        <p:txBody>
          <a:bodyPr wrap="square">
            <a:spAutoFit/>
          </a:bodyPr>
          <a:lstStyle/>
          <a:p>
            <a:r>
              <a:rPr lang="en-US" dirty="0"/>
              <a:t>Supervisions: </a:t>
            </a:r>
            <a:r>
              <a:rPr lang="en-US" dirty="0">
                <a:hlinkClick r:id="rId5"/>
              </a:rPr>
              <a:t>https://help.instagram.com/472274307935829?ref=supip</a:t>
            </a:r>
            <a:r>
              <a:rPr lang="en-US" dirty="0"/>
              <a:t> </a:t>
            </a:r>
          </a:p>
          <a:p>
            <a:r>
              <a:rPr lang="en-US" dirty="0"/>
              <a:t>What it does </a:t>
            </a:r>
            <a:r>
              <a:rPr lang="en-US" dirty="0">
                <a:hlinkClick r:id="rId6"/>
              </a:rPr>
              <a:t>https://about.instagram.com/community/parents</a:t>
            </a:r>
            <a:r>
              <a:rPr lang="en-US" dirty="0"/>
              <a:t> </a:t>
            </a:r>
          </a:p>
        </p:txBody>
      </p:sp>
      <p:pic>
        <p:nvPicPr>
          <p:cNvPr id="10" name="Picture 9">
            <a:extLst>
              <a:ext uri="{FF2B5EF4-FFF2-40B4-BE49-F238E27FC236}">
                <a16:creationId xmlns:a16="http://schemas.microsoft.com/office/drawing/2014/main" xmlns="" id="{DFECAC80-E72F-4348-909C-28FD14D1E514}"/>
              </a:ext>
            </a:extLst>
          </p:cNvPr>
          <p:cNvPicPr>
            <a:picLocks noChangeAspect="1"/>
          </p:cNvPicPr>
          <p:nvPr/>
        </p:nvPicPr>
        <p:blipFill>
          <a:blip r:embed="rId7"/>
          <a:stretch>
            <a:fillRect/>
          </a:stretch>
        </p:blipFill>
        <p:spPr>
          <a:xfrm>
            <a:off x="239826" y="1066800"/>
            <a:ext cx="1573475" cy="3124200"/>
          </a:xfrm>
          <a:prstGeom prst="rect">
            <a:avLst/>
          </a:prstGeom>
        </p:spPr>
      </p:pic>
      <p:pic>
        <p:nvPicPr>
          <p:cNvPr id="12" name="Picture 11">
            <a:extLst>
              <a:ext uri="{FF2B5EF4-FFF2-40B4-BE49-F238E27FC236}">
                <a16:creationId xmlns:a16="http://schemas.microsoft.com/office/drawing/2014/main" xmlns="" id="{0253FA42-5E12-B8B5-B9D5-4E225DFC178C}"/>
              </a:ext>
            </a:extLst>
          </p:cNvPr>
          <p:cNvPicPr>
            <a:picLocks noChangeAspect="1"/>
          </p:cNvPicPr>
          <p:nvPr/>
        </p:nvPicPr>
        <p:blipFill>
          <a:blip r:embed="rId8"/>
          <a:stretch>
            <a:fillRect/>
          </a:stretch>
        </p:blipFill>
        <p:spPr>
          <a:xfrm>
            <a:off x="1905000" y="1066800"/>
            <a:ext cx="2349094" cy="3124200"/>
          </a:xfrm>
          <a:prstGeom prst="rect">
            <a:avLst/>
          </a:prstGeom>
        </p:spPr>
      </p:pic>
      <p:pic>
        <p:nvPicPr>
          <p:cNvPr id="14" name="Picture 13">
            <a:extLst>
              <a:ext uri="{FF2B5EF4-FFF2-40B4-BE49-F238E27FC236}">
                <a16:creationId xmlns:a16="http://schemas.microsoft.com/office/drawing/2014/main" xmlns="" id="{491F19DA-4529-E1FC-734E-1BD221204864}"/>
              </a:ext>
            </a:extLst>
          </p:cNvPr>
          <p:cNvPicPr>
            <a:picLocks noChangeAspect="1"/>
          </p:cNvPicPr>
          <p:nvPr/>
        </p:nvPicPr>
        <p:blipFill>
          <a:blip r:embed="rId9"/>
          <a:stretch>
            <a:fillRect/>
          </a:stretch>
        </p:blipFill>
        <p:spPr>
          <a:xfrm>
            <a:off x="4306183" y="1045177"/>
            <a:ext cx="2282672" cy="3145823"/>
          </a:xfrm>
          <a:prstGeom prst="rect">
            <a:avLst/>
          </a:prstGeom>
        </p:spPr>
      </p:pic>
      <p:pic>
        <p:nvPicPr>
          <p:cNvPr id="16" name="Picture 15">
            <a:extLst>
              <a:ext uri="{FF2B5EF4-FFF2-40B4-BE49-F238E27FC236}">
                <a16:creationId xmlns:a16="http://schemas.microsoft.com/office/drawing/2014/main" xmlns="" id="{83718923-FC73-0857-8285-870614A1B263}"/>
              </a:ext>
            </a:extLst>
          </p:cNvPr>
          <p:cNvPicPr>
            <a:picLocks noChangeAspect="1"/>
          </p:cNvPicPr>
          <p:nvPr/>
        </p:nvPicPr>
        <p:blipFill>
          <a:blip r:embed="rId10"/>
          <a:stretch>
            <a:fillRect/>
          </a:stretch>
        </p:blipFill>
        <p:spPr>
          <a:xfrm>
            <a:off x="6669740" y="1055988"/>
            <a:ext cx="2435316" cy="3124199"/>
          </a:xfrm>
          <a:prstGeom prst="rect">
            <a:avLst/>
          </a:prstGeom>
        </p:spPr>
      </p:pic>
    </p:spTree>
    <p:extLst>
      <p:ext uri="{BB962C8B-B14F-4D97-AF65-F5344CB8AC3E}">
        <p14:creationId xmlns:p14="http://schemas.microsoft.com/office/powerpoint/2010/main" val="9610374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13855" y="6311650"/>
            <a:ext cx="9157855" cy="546350"/>
          </a:xfrm>
          <a:prstGeom prst="rect">
            <a:avLst/>
          </a:prstGeom>
        </p:spPr>
      </p:pic>
      <p:sp>
        <p:nvSpPr>
          <p:cNvPr id="7" name="TextBox 6"/>
          <p:cNvSpPr txBox="1"/>
          <p:nvPr/>
        </p:nvSpPr>
        <p:spPr>
          <a:xfrm>
            <a:off x="381000" y="76200"/>
            <a:ext cx="8001000" cy="707886"/>
          </a:xfrm>
          <a:prstGeom prst="rect">
            <a:avLst/>
          </a:prstGeom>
          <a:noFill/>
        </p:spPr>
        <p:txBody>
          <a:bodyPr wrap="square" rtlCol="0">
            <a:spAutoFit/>
          </a:bodyPr>
          <a:lstStyle/>
          <a:p>
            <a:r>
              <a:rPr lang="en-US" sz="4000" b="1" dirty="0">
                <a:solidFill>
                  <a:srgbClr val="0070C0"/>
                </a:solidFill>
              </a:rPr>
              <a:t>Instagram: Setting Parental Controls</a:t>
            </a:r>
            <a:endParaRPr lang="en-US" sz="4000" dirty="0">
              <a:solidFill>
                <a:srgbClr val="0070C0"/>
              </a:solidFill>
            </a:endParaRPr>
          </a:p>
        </p:txBody>
      </p:sp>
      <p:pic>
        <p:nvPicPr>
          <p:cNvPr id="8" name="Picture 6" descr="Instagram Is Testing A Subscription Feature For Content Creators">
            <a:extLst>
              <a:ext uri="{FF2B5EF4-FFF2-40B4-BE49-F238E27FC236}">
                <a16:creationId xmlns:a16="http://schemas.microsoft.com/office/drawing/2014/main" xmlns="" id="{C1D50C3A-E5BD-2A43-A3EA-5B01AA46DF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192"/>
          <a:stretch/>
        </p:blipFill>
        <p:spPr bwMode="auto">
          <a:xfrm>
            <a:off x="8229600" y="106966"/>
            <a:ext cx="1028002" cy="70788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40E32BAD-0402-898F-D365-876F6FD73873}"/>
              </a:ext>
            </a:extLst>
          </p:cNvPr>
          <p:cNvPicPr>
            <a:picLocks noChangeAspect="1"/>
          </p:cNvPicPr>
          <p:nvPr/>
        </p:nvPicPr>
        <p:blipFill>
          <a:blip r:embed="rId5"/>
          <a:stretch>
            <a:fillRect/>
          </a:stretch>
        </p:blipFill>
        <p:spPr>
          <a:xfrm>
            <a:off x="828172" y="865496"/>
            <a:ext cx="3362829" cy="4727135"/>
          </a:xfrm>
          <a:prstGeom prst="rect">
            <a:avLst/>
          </a:prstGeom>
        </p:spPr>
      </p:pic>
      <p:pic>
        <p:nvPicPr>
          <p:cNvPr id="11" name="Picture 10">
            <a:extLst>
              <a:ext uri="{FF2B5EF4-FFF2-40B4-BE49-F238E27FC236}">
                <a16:creationId xmlns:a16="http://schemas.microsoft.com/office/drawing/2014/main" xmlns="" id="{E0FDC1FC-03B3-4542-8BEE-F13F13577214}"/>
              </a:ext>
            </a:extLst>
          </p:cNvPr>
          <p:cNvPicPr>
            <a:picLocks noChangeAspect="1"/>
          </p:cNvPicPr>
          <p:nvPr/>
        </p:nvPicPr>
        <p:blipFill>
          <a:blip r:embed="rId6"/>
          <a:stretch>
            <a:fillRect/>
          </a:stretch>
        </p:blipFill>
        <p:spPr>
          <a:xfrm>
            <a:off x="4953000" y="845618"/>
            <a:ext cx="2590800" cy="4873724"/>
          </a:xfrm>
          <a:prstGeom prst="rect">
            <a:avLst/>
          </a:prstGeom>
        </p:spPr>
      </p:pic>
    </p:spTree>
    <p:extLst>
      <p:ext uri="{BB962C8B-B14F-4D97-AF65-F5344CB8AC3E}">
        <p14:creationId xmlns:p14="http://schemas.microsoft.com/office/powerpoint/2010/main" val="21516824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13855" y="6311650"/>
            <a:ext cx="9157855" cy="546350"/>
          </a:xfrm>
          <a:prstGeom prst="rect">
            <a:avLst/>
          </a:prstGeom>
        </p:spPr>
      </p:pic>
      <p:pic>
        <p:nvPicPr>
          <p:cNvPr id="5122" name="Picture 2" descr="YouTube for Nintendo Switch - Nintendo Official Site">
            <a:extLst>
              <a:ext uri="{FF2B5EF4-FFF2-40B4-BE49-F238E27FC236}">
                <a16:creationId xmlns:a16="http://schemas.microsoft.com/office/drawing/2014/main" xmlns="" id="{2E2C0ADD-14E4-5355-E297-ED957678AE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175" y="1072819"/>
            <a:ext cx="8440634" cy="472675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Youtube Logo PNGs for Free Download">
            <a:extLst>
              <a:ext uri="{FF2B5EF4-FFF2-40B4-BE49-F238E27FC236}">
                <a16:creationId xmlns:a16="http://schemas.microsoft.com/office/drawing/2014/main" xmlns="" id="{8F4E73B8-6FCF-5CC4-3E22-319BDE0365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87243"/>
            <a:ext cx="9906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202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7815" y="6400800"/>
            <a:ext cx="9157855" cy="546350"/>
          </a:xfrm>
          <a:prstGeom prst="rect">
            <a:avLst/>
          </a:prstGeom>
        </p:spPr>
      </p:pic>
      <p:sp>
        <p:nvSpPr>
          <p:cNvPr id="7" name="TextBox 6"/>
          <p:cNvSpPr txBox="1"/>
          <p:nvPr/>
        </p:nvSpPr>
        <p:spPr>
          <a:xfrm>
            <a:off x="381000" y="76200"/>
            <a:ext cx="7696200" cy="707886"/>
          </a:xfrm>
          <a:prstGeom prst="rect">
            <a:avLst/>
          </a:prstGeom>
          <a:noFill/>
        </p:spPr>
        <p:txBody>
          <a:bodyPr wrap="square" rtlCol="0">
            <a:spAutoFit/>
          </a:bodyPr>
          <a:lstStyle/>
          <a:p>
            <a:r>
              <a:rPr lang="en-US" sz="4000" b="1" dirty="0">
                <a:solidFill>
                  <a:srgbClr val="7030A0"/>
                </a:solidFill>
              </a:rPr>
              <a:t>Influencers: Kids Online Safety Act</a:t>
            </a:r>
            <a:endParaRPr lang="en-US" sz="4000" dirty="0">
              <a:solidFill>
                <a:srgbClr val="7030A0"/>
              </a:solidFill>
            </a:endParaRPr>
          </a:p>
        </p:txBody>
      </p:sp>
      <p:sp>
        <p:nvSpPr>
          <p:cNvPr id="2" name="TextBox 1">
            <a:extLst>
              <a:ext uri="{FF2B5EF4-FFF2-40B4-BE49-F238E27FC236}">
                <a16:creationId xmlns:a16="http://schemas.microsoft.com/office/drawing/2014/main" xmlns="" id="{B65FB035-3C18-1564-237A-B3DC7D805C84}"/>
              </a:ext>
            </a:extLst>
          </p:cNvPr>
          <p:cNvSpPr txBox="1"/>
          <p:nvPr/>
        </p:nvSpPr>
        <p:spPr>
          <a:xfrm>
            <a:off x="304800" y="784086"/>
            <a:ext cx="8253813" cy="2339102"/>
          </a:xfrm>
          <a:prstGeom prst="rect">
            <a:avLst/>
          </a:prstGeom>
          <a:noFill/>
        </p:spPr>
        <p:txBody>
          <a:bodyPr wrap="square" rtlCol="0">
            <a:spAutoFit/>
          </a:bodyPr>
          <a:lstStyle/>
          <a:p>
            <a:pPr marL="285750" marR="0" indent="-285750">
              <a:spcBef>
                <a:spcPts val="0"/>
              </a:spcBef>
              <a:spcAft>
                <a:spcPts val="0"/>
              </a:spcAft>
              <a:buFont typeface="Arial" panose="020B0604020202020204" pitchFamily="34" charset="0"/>
              <a:buChar char="•"/>
            </a:pPr>
            <a:r>
              <a:rPr lang="en-US" sz="1800" dirty="0">
                <a:solidFill>
                  <a:srgbClr val="363636"/>
                </a:solidFill>
                <a:effectLst/>
                <a:latin typeface="Georgia" panose="02040502050405020303" pitchFamily="18" charset="0"/>
                <a:ea typeface="Calibri" panose="020F0502020204030204" pitchFamily="34" charset="0"/>
              </a:rPr>
              <a:t>Bipartisan act, awaiting a Senate vote (as of 3/27/24)</a:t>
            </a:r>
          </a:p>
          <a:p>
            <a:pPr marL="285750" marR="0" indent="-285750">
              <a:spcBef>
                <a:spcPts val="0"/>
              </a:spcBef>
              <a:spcAft>
                <a:spcPts val="0"/>
              </a:spcAft>
              <a:buFont typeface="Arial" panose="020B0604020202020204" pitchFamily="34" charset="0"/>
              <a:buChar char="•"/>
            </a:pPr>
            <a:r>
              <a:rPr lang="en-US" sz="1800" dirty="0">
                <a:solidFill>
                  <a:srgbClr val="363636"/>
                </a:solidFill>
                <a:effectLst/>
                <a:latin typeface="Georgia" panose="02040502050405020303" pitchFamily="18" charset="0"/>
                <a:ea typeface="Calibri" panose="020F0502020204030204" pitchFamily="34" charset="0"/>
              </a:rPr>
              <a:t>The bill has decent prospects of passage, but it doesn’t directly address the issue of unpaid influencers.</a:t>
            </a:r>
          </a:p>
          <a:p>
            <a:pPr marL="285750" marR="0" indent="-285750">
              <a:spcBef>
                <a:spcPts val="0"/>
              </a:spcBef>
              <a:spcAft>
                <a:spcPts val="0"/>
              </a:spcAft>
              <a:buFont typeface="Arial" panose="020B0604020202020204" pitchFamily="34" charset="0"/>
              <a:buChar char="•"/>
            </a:pPr>
            <a:r>
              <a:rPr lang="en-US" sz="1800" dirty="0">
                <a:solidFill>
                  <a:srgbClr val="363636"/>
                </a:solidFill>
                <a:effectLst/>
                <a:latin typeface="Georgia" panose="02040502050405020303" pitchFamily="18" charset="0"/>
                <a:ea typeface="Calibri" panose="020F0502020204030204" pitchFamily="34" charset="0"/>
              </a:rPr>
              <a:t>As the bill now stands, state attorneys general could take the social-media platforms to court for amplifying specific kinds of harmful content to those 16 and under, including the promotion of tobacco, gambling and alcohol. </a:t>
            </a:r>
          </a:p>
          <a:p>
            <a:pPr marL="0" marR="0">
              <a:spcBef>
                <a:spcPts val="0"/>
              </a:spcBef>
              <a:spcAft>
                <a:spcPts val="0"/>
              </a:spcAft>
            </a:pPr>
            <a:endParaRPr lang="en-US" dirty="0">
              <a:solidFill>
                <a:srgbClr val="363636"/>
              </a:solidFill>
              <a:latin typeface="Georgia" panose="02040502050405020303" pitchFamily="18" charset="0"/>
              <a:ea typeface="Calibri" panose="020F0502020204030204" pitchFamily="34" charset="0"/>
            </a:endParaRPr>
          </a:p>
          <a:p>
            <a:endParaRPr lang="en-US" sz="2000" dirty="0">
              <a:solidFill>
                <a:srgbClr val="FF0000"/>
              </a:solidFill>
            </a:endParaRPr>
          </a:p>
        </p:txBody>
      </p:sp>
      <p:pic>
        <p:nvPicPr>
          <p:cNvPr id="1026" name="Picture 2" descr="Mark Zuckerberg Testimony: Senators Question Facebook's Commitment to  Privacy - The New York Tim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2743200"/>
            <a:ext cx="5105400" cy="3402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9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13855" y="6335755"/>
            <a:ext cx="9157855" cy="546350"/>
          </a:xfrm>
          <a:prstGeom prst="rect">
            <a:avLst/>
          </a:prstGeom>
        </p:spPr>
      </p:pic>
      <p:sp>
        <p:nvSpPr>
          <p:cNvPr id="7" name="TextBox 6"/>
          <p:cNvSpPr txBox="1"/>
          <p:nvPr/>
        </p:nvSpPr>
        <p:spPr>
          <a:xfrm>
            <a:off x="381000" y="76200"/>
            <a:ext cx="2514600" cy="707886"/>
          </a:xfrm>
          <a:prstGeom prst="rect">
            <a:avLst/>
          </a:prstGeom>
          <a:noFill/>
        </p:spPr>
        <p:txBody>
          <a:bodyPr wrap="square" rtlCol="0">
            <a:spAutoFit/>
          </a:bodyPr>
          <a:lstStyle/>
          <a:p>
            <a:r>
              <a:rPr lang="en-US" sz="4000" b="1" dirty="0">
                <a:solidFill>
                  <a:srgbClr val="FF0000"/>
                </a:solidFill>
              </a:rPr>
              <a:t>YouTube</a:t>
            </a:r>
            <a:endParaRPr lang="en-US" sz="4000" dirty="0">
              <a:solidFill>
                <a:srgbClr val="FF0000"/>
              </a:solidFill>
            </a:endParaRPr>
          </a:p>
        </p:txBody>
      </p:sp>
      <p:pic>
        <p:nvPicPr>
          <p:cNvPr id="4" name="Picture 3" descr="A screenshot of a video&#10;&#10;Description automatically generated">
            <a:extLst>
              <a:ext uri="{FF2B5EF4-FFF2-40B4-BE49-F238E27FC236}">
                <a16:creationId xmlns:a16="http://schemas.microsoft.com/office/drawing/2014/main" xmlns="" id="{958423DA-7847-BFEB-FC5D-5C503EB8B6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7350" y="308366"/>
            <a:ext cx="3371435" cy="5996658"/>
          </a:xfrm>
          <a:prstGeom prst="rect">
            <a:avLst/>
          </a:prstGeom>
          <a:ln>
            <a:solidFill>
              <a:schemeClr val="tx2"/>
            </a:solidFill>
          </a:ln>
        </p:spPr>
      </p:pic>
      <p:cxnSp>
        <p:nvCxnSpPr>
          <p:cNvPr id="15" name="Straight Arrow Connector 14">
            <a:extLst>
              <a:ext uri="{FF2B5EF4-FFF2-40B4-BE49-F238E27FC236}">
                <a16:creationId xmlns:a16="http://schemas.microsoft.com/office/drawing/2014/main" xmlns="" id="{5146FDAB-837B-0200-693F-39BD15308F10}"/>
              </a:ext>
            </a:extLst>
          </p:cNvPr>
          <p:cNvCxnSpPr>
            <a:cxnSpLocks/>
          </p:cNvCxnSpPr>
          <p:nvPr/>
        </p:nvCxnSpPr>
        <p:spPr>
          <a:xfrm flipH="1" flipV="1">
            <a:off x="5867400" y="685800"/>
            <a:ext cx="609600" cy="4914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841FF261-423F-F5A3-07AB-AE67CD0EC71C}"/>
              </a:ext>
            </a:extLst>
          </p:cNvPr>
          <p:cNvSpPr txBox="1"/>
          <p:nvPr/>
        </p:nvSpPr>
        <p:spPr>
          <a:xfrm>
            <a:off x="6477000" y="1177289"/>
            <a:ext cx="2552700" cy="3416320"/>
          </a:xfrm>
          <a:prstGeom prst="rect">
            <a:avLst/>
          </a:prstGeom>
          <a:noFill/>
        </p:spPr>
        <p:txBody>
          <a:bodyPr wrap="square">
            <a:spAutoFit/>
          </a:bodyPr>
          <a:lstStyle/>
          <a:p>
            <a:r>
              <a:rPr lang="en-US" dirty="0"/>
              <a:t>This is how you get to the profile and the settings. This icon will have the users profile icon. Mine is a </a:t>
            </a:r>
            <a:r>
              <a:rPr lang="en-US" dirty="0" smtClean="0"/>
              <a:t>“P” </a:t>
            </a:r>
            <a:r>
              <a:rPr lang="en-US" dirty="0"/>
              <a:t>because my profile is my name “Paul”. This profile icon may be located upper right or lower right depending on the type of device you are on.</a:t>
            </a:r>
          </a:p>
          <a:p>
            <a:endParaRPr lang="en-US" dirty="0"/>
          </a:p>
        </p:txBody>
      </p:sp>
      <p:pic>
        <p:nvPicPr>
          <p:cNvPr id="12" name="Picture 4" descr="Youtube Logo PNGs for Free Download">
            <a:extLst>
              <a:ext uri="{FF2B5EF4-FFF2-40B4-BE49-F238E27FC236}">
                <a16:creationId xmlns:a16="http://schemas.microsoft.com/office/drawing/2014/main" xmlns="" id="{6C3DCA3A-5814-3BF8-2CDC-BD63833DBD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87243"/>
            <a:ext cx="990600" cy="9906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xmlns="" id="{67CA4B2D-8644-76F4-5444-F579ED5BB698}"/>
              </a:ext>
            </a:extLst>
          </p:cNvPr>
          <p:cNvSpPr txBox="1"/>
          <p:nvPr/>
        </p:nvSpPr>
        <p:spPr>
          <a:xfrm>
            <a:off x="152400" y="4322520"/>
            <a:ext cx="2108752" cy="1477328"/>
          </a:xfrm>
          <a:prstGeom prst="rect">
            <a:avLst/>
          </a:prstGeom>
          <a:noFill/>
        </p:spPr>
        <p:txBody>
          <a:bodyPr wrap="square">
            <a:spAutoFit/>
          </a:bodyPr>
          <a:lstStyle/>
          <a:p>
            <a:r>
              <a:rPr lang="en-US" dirty="0"/>
              <a:t>YouTube mobile app home page. Click “Home” to get to homepage   </a:t>
            </a:r>
          </a:p>
          <a:p>
            <a:endParaRPr lang="en-US" dirty="0"/>
          </a:p>
        </p:txBody>
      </p:sp>
      <p:cxnSp>
        <p:nvCxnSpPr>
          <p:cNvPr id="17" name="Straight Arrow Connector 16">
            <a:extLst>
              <a:ext uri="{FF2B5EF4-FFF2-40B4-BE49-F238E27FC236}">
                <a16:creationId xmlns:a16="http://schemas.microsoft.com/office/drawing/2014/main" xmlns="" id="{6C155F01-4B07-D83C-E75A-BC670CD03EBF}"/>
              </a:ext>
            </a:extLst>
          </p:cNvPr>
          <p:cNvCxnSpPr>
            <a:cxnSpLocks/>
          </p:cNvCxnSpPr>
          <p:nvPr/>
        </p:nvCxnSpPr>
        <p:spPr>
          <a:xfrm>
            <a:off x="1371600" y="5410200"/>
            <a:ext cx="1371600" cy="7304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67BB73E4-318B-3B02-807B-65B3127FA3E0}"/>
              </a:ext>
            </a:extLst>
          </p:cNvPr>
          <p:cNvSpPr txBox="1"/>
          <p:nvPr/>
        </p:nvSpPr>
        <p:spPr>
          <a:xfrm>
            <a:off x="180561" y="3999354"/>
            <a:ext cx="400878" cy="646331"/>
          </a:xfrm>
          <a:prstGeom prst="rect">
            <a:avLst/>
          </a:prstGeom>
          <a:noFill/>
        </p:spPr>
        <p:txBody>
          <a:bodyPr wrap="square">
            <a:spAutoFit/>
          </a:bodyPr>
          <a:lstStyle/>
          <a:p>
            <a:r>
              <a:rPr lang="en-US" dirty="0">
                <a:solidFill>
                  <a:srgbClr val="FF0000"/>
                </a:solidFill>
              </a:rPr>
              <a:t>1</a:t>
            </a:r>
          </a:p>
          <a:p>
            <a:endParaRPr lang="en-US" dirty="0">
              <a:solidFill>
                <a:srgbClr val="FF0000"/>
              </a:solidFill>
            </a:endParaRPr>
          </a:p>
        </p:txBody>
      </p:sp>
      <p:sp>
        <p:nvSpPr>
          <p:cNvPr id="24" name="TextBox 23">
            <a:extLst>
              <a:ext uri="{FF2B5EF4-FFF2-40B4-BE49-F238E27FC236}">
                <a16:creationId xmlns:a16="http://schemas.microsoft.com/office/drawing/2014/main" xmlns="" id="{53A6E898-3BD5-0DE0-60E7-0EB850719822}"/>
              </a:ext>
            </a:extLst>
          </p:cNvPr>
          <p:cNvSpPr txBox="1"/>
          <p:nvPr/>
        </p:nvSpPr>
        <p:spPr>
          <a:xfrm>
            <a:off x="6477000" y="931544"/>
            <a:ext cx="400878" cy="646331"/>
          </a:xfrm>
          <a:prstGeom prst="rect">
            <a:avLst/>
          </a:prstGeom>
          <a:noFill/>
        </p:spPr>
        <p:txBody>
          <a:bodyPr wrap="square">
            <a:spAutoFit/>
          </a:bodyPr>
          <a:lstStyle/>
          <a:p>
            <a:r>
              <a:rPr lang="en-US" dirty="0">
                <a:solidFill>
                  <a:srgbClr val="FF0000"/>
                </a:solidFill>
              </a:rPr>
              <a:t>2</a:t>
            </a:r>
          </a:p>
          <a:p>
            <a:endParaRPr lang="en-US" dirty="0">
              <a:solidFill>
                <a:srgbClr val="FF0000"/>
              </a:solidFill>
            </a:endParaRPr>
          </a:p>
        </p:txBody>
      </p:sp>
    </p:spTree>
    <p:extLst>
      <p:ext uri="{BB962C8B-B14F-4D97-AF65-F5344CB8AC3E}">
        <p14:creationId xmlns:p14="http://schemas.microsoft.com/office/powerpoint/2010/main" val="13828594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13855" y="6324197"/>
            <a:ext cx="9157855" cy="546350"/>
          </a:xfrm>
          <a:prstGeom prst="rect">
            <a:avLst/>
          </a:prstGeom>
        </p:spPr>
      </p:pic>
      <p:sp>
        <p:nvSpPr>
          <p:cNvPr id="7" name="TextBox 6"/>
          <p:cNvSpPr txBox="1"/>
          <p:nvPr/>
        </p:nvSpPr>
        <p:spPr>
          <a:xfrm>
            <a:off x="381000" y="76200"/>
            <a:ext cx="2514600" cy="707886"/>
          </a:xfrm>
          <a:prstGeom prst="rect">
            <a:avLst/>
          </a:prstGeom>
          <a:noFill/>
        </p:spPr>
        <p:txBody>
          <a:bodyPr wrap="square" rtlCol="0">
            <a:spAutoFit/>
          </a:bodyPr>
          <a:lstStyle/>
          <a:p>
            <a:r>
              <a:rPr lang="en-US" sz="4000" b="1" dirty="0">
                <a:solidFill>
                  <a:srgbClr val="FF0000"/>
                </a:solidFill>
              </a:rPr>
              <a:t>YouTube</a:t>
            </a:r>
            <a:endParaRPr lang="en-US" sz="4000" dirty="0">
              <a:solidFill>
                <a:srgbClr val="FF0000"/>
              </a:solidFill>
            </a:endParaRPr>
          </a:p>
        </p:txBody>
      </p:sp>
      <p:sp>
        <p:nvSpPr>
          <p:cNvPr id="5" name="TextBox 4">
            <a:extLst>
              <a:ext uri="{FF2B5EF4-FFF2-40B4-BE49-F238E27FC236}">
                <a16:creationId xmlns:a16="http://schemas.microsoft.com/office/drawing/2014/main" xmlns="" id="{841FF261-423F-F5A3-07AB-AE67CD0EC71C}"/>
              </a:ext>
            </a:extLst>
          </p:cNvPr>
          <p:cNvSpPr txBox="1"/>
          <p:nvPr/>
        </p:nvSpPr>
        <p:spPr>
          <a:xfrm>
            <a:off x="6477000" y="1219200"/>
            <a:ext cx="2552700" cy="2585323"/>
          </a:xfrm>
          <a:prstGeom prst="rect">
            <a:avLst/>
          </a:prstGeom>
          <a:noFill/>
        </p:spPr>
        <p:txBody>
          <a:bodyPr wrap="square">
            <a:spAutoFit/>
          </a:bodyPr>
          <a:lstStyle/>
          <a:p>
            <a:r>
              <a:rPr lang="en-US" dirty="0"/>
              <a:t>See if incognito mode is on or off:</a:t>
            </a:r>
          </a:p>
          <a:p>
            <a:r>
              <a:rPr lang="en-US" dirty="0"/>
              <a:t>Incognito mode will not track what the user watches and will delete all activity once turned off or a becomes inactive.  </a:t>
            </a:r>
          </a:p>
          <a:p>
            <a:endParaRPr lang="en-US" dirty="0"/>
          </a:p>
        </p:txBody>
      </p:sp>
      <p:pic>
        <p:nvPicPr>
          <p:cNvPr id="12" name="Picture 4" descr="Youtube Logo PNGs for Free Download">
            <a:extLst>
              <a:ext uri="{FF2B5EF4-FFF2-40B4-BE49-F238E27FC236}">
                <a16:creationId xmlns:a16="http://schemas.microsoft.com/office/drawing/2014/main" xmlns="" id="{6C3DCA3A-5814-3BF8-2CDC-BD63833DBD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87243"/>
            <a:ext cx="990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creenshot of a social media account&#10;&#10;Description automatically generated">
            <a:extLst>
              <a:ext uri="{FF2B5EF4-FFF2-40B4-BE49-F238E27FC236}">
                <a16:creationId xmlns:a16="http://schemas.microsoft.com/office/drawing/2014/main" xmlns="" id="{2866FC36-AAFB-2944-15AB-0828AD78DC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043" y="784086"/>
            <a:ext cx="2870353" cy="5105400"/>
          </a:xfrm>
          <a:prstGeom prst="rect">
            <a:avLst/>
          </a:prstGeom>
          <a:ln>
            <a:solidFill>
              <a:schemeClr val="tx2"/>
            </a:solidFill>
          </a:ln>
        </p:spPr>
      </p:pic>
      <p:cxnSp>
        <p:nvCxnSpPr>
          <p:cNvPr id="15" name="Straight Arrow Connector 14">
            <a:extLst>
              <a:ext uri="{FF2B5EF4-FFF2-40B4-BE49-F238E27FC236}">
                <a16:creationId xmlns:a16="http://schemas.microsoft.com/office/drawing/2014/main" xmlns="" id="{5146FDAB-837B-0200-693F-39BD15308F10}"/>
              </a:ext>
            </a:extLst>
          </p:cNvPr>
          <p:cNvCxnSpPr>
            <a:cxnSpLocks/>
          </p:cNvCxnSpPr>
          <p:nvPr/>
        </p:nvCxnSpPr>
        <p:spPr>
          <a:xfrm flipH="1">
            <a:off x="1828800" y="2286000"/>
            <a:ext cx="1828800" cy="228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descr="A screenshot of a phone&#10;&#10;Description automatically generated">
            <a:extLst>
              <a:ext uri="{FF2B5EF4-FFF2-40B4-BE49-F238E27FC236}">
                <a16:creationId xmlns:a16="http://schemas.microsoft.com/office/drawing/2014/main" xmlns="" id="{664E2D40-AE49-B244-CF3D-366D18E4C2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44348" y="784086"/>
            <a:ext cx="2766049" cy="4919879"/>
          </a:xfrm>
          <a:prstGeom prst="rect">
            <a:avLst/>
          </a:prstGeom>
        </p:spPr>
      </p:pic>
    </p:spTree>
    <p:extLst>
      <p:ext uri="{BB962C8B-B14F-4D97-AF65-F5344CB8AC3E}">
        <p14:creationId xmlns:p14="http://schemas.microsoft.com/office/powerpoint/2010/main" val="12998272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13855" y="6311650"/>
            <a:ext cx="9157855" cy="546350"/>
          </a:xfrm>
          <a:prstGeom prst="rect">
            <a:avLst/>
          </a:prstGeom>
        </p:spPr>
      </p:pic>
      <p:sp>
        <p:nvSpPr>
          <p:cNvPr id="7" name="TextBox 6"/>
          <p:cNvSpPr txBox="1"/>
          <p:nvPr/>
        </p:nvSpPr>
        <p:spPr>
          <a:xfrm>
            <a:off x="381000" y="76200"/>
            <a:ext cx="2514600" cy="1246495"/>
          </a:xfrm>
          <a:prstGeom prst="rect">
            <a:avLst/>
          </a:prstGeom>
          <a:noFill/>
        </p:spPr>
        <p:txBody>
          <a:bodyPr wrap="square" rtlCol="0">
            <a:spAutoFit/>
          </a:bodyPr>
          <a:lstStyle/>
          <a:p>
            <a:r>
              <a:rPr lang="en-US" sz="4000" b="1" dirty="0" smtClean="0">
                <a:solidFill>
                  <a:srgbClr val="FF0000"/>
                </a:solidFill>
              </a:rPr>
              <a:t>YouTube:</a:t>
            </a:r>
          </a:p>
          <a:p>
            <a:r>
              <a:rPr lang="en-US" sz="3500" dirty="0">
                <a:solidFill>
                  <a:srgbClr val="FF0000"/>
                </a:solidFill>
              </a:rPr>
              <a:t>S</a:t>
            </a:r>
            <a:r>
              <a:rPr lang="en-US" sz="3500" dirty="0" smtClean="0">
                <a:solidFill>
                  <a:srgbClr val="FF0000"/>
                </a:solidFill>
              </a:rPr>
              <a:t>ettings</a:t>
            </a:r>
            <a:endParaRPr lang="en-US" sz="3500" dirty="0">
              <a:solidFill>
                <a:srgbClr val="FF0000"/>
              </a:solidFill>
            </a:endParaRPr>
          </a:p>
        </p:txBody>
      </p:sp>
      <p:sp>
        <p:nvSpPr>
          <p:cNvPr id="5" name="TextBox 4">
            <a:extLst>
              <a:ext uri="{FF2B5EF4-FFF2-40B4-BE49-F238E27FC236}">
                <a16:creationId xmlns:a16="http://schemas.microsoft.com/office/drawing/2014/main" xmlns="" id="{841FF261-423F-F5A3-07AB-AE67CD0EC71C}"/>
              </a:ext>
            </a:extLst>
          </p:cNvPr>
          <p:cNvSpPr txBox="1"/>
          <p:nvPr/>
        </p:nvSpPr>
        <p:spPr>
          <a:xfrm>
            <a:off x="6591300" y="4667934"/>
            <a:ext cx="2552700" cy="646331"/>
          </a:xfrm>
          <a:prstGeom prst="rect">
            <a:avLst/>
          </a:prstGeom>
          <a:noFill/>
        </p:spPr>
        <p:txBody>
          <a:bodyPr wrap="square">
            <a:spAutoFit/>
          </a:bodyPr>
          <a:lstStyle/>
          <a:p>
            <a:r>
              <a:rPr lang="en-US" dirty="0"/>
              <a:t>Settings</a:t>
            </a:r>
          </a:p>
          <a:p>
            <a:endParaRPr lang="en-US" dirty="0"/>
          </a:p>
        </p:txBody>
      </p:sp>
      <p:pic>
        <p:nvPicPr>
          <p:cNvPr id="12" name="Picture 4" descr="Youtube Logo PNGs for Free Download">
            <a:extLst>
              <a:ext uri="{FF2B5EF4-FFF2-40B4-BE49-F238E27FC236}">
                <a16:creationId xmlns:a16="http://schemas.microsoft.com/office/drawing/2014/main" xmlns="" id="{6C3DCA3A-5814-3BF8-2CDC-BD63833DBD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87243"/>
            <a:ext cx="990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creenshot of a social media account&#10;&#10;Description automatically generated">
            <a:extLst>
              <a:ext uri="{FF2B5EF4-FFF2-40B4-BE49-F238E27FC236}">
                <a16:creationId xmlns:a16="http://schemas.microsoft.com/office/drawing/2014/main" xmlns="" id="{2866FC36-AAFB-2944-15AB-0828AD78DC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1645" y="228600"/>
            <a:ext cx="3298763" cy="5867400"/>
          </a:xfrm>
          <a:prstGeom prst="rect">
            <a:avLst/>
          </a:prstGeom>
          <a:ln>
            <a:solidFill>
              <a:schemeClr val="tx2"/>
            </a:solidFill>
          </a:ln>
        </p:spPr>
      </p:pic>
      <p:cxnSp>
        <p:nvCxnSpPr>
          <p:cNvPr id="15" name="Straight Arrow Connector 14">
            <a:extLst>
              <a:ext uri="{FF2B5EF4-FFF2-40B4-BE49-F238E27FC236}">
                <a16:creationId xmlns:a16="http://schemas.microsoft.com/office/drawing/2014/main" xmlns="" id="{5146FDAB-837B-0200-693F-39BD15308F10}"/>
              </a:ext>
            </a:extLst>
          </p:cNvPr>
          <p:cNvCxnSpPr>
            <a:cxnSpLocks/>
          </p:cNvCxnSpPr>
          <p:nvPr/>
        </p:nvCxnSpPr>
        <p:spPr>
          <a:xfrm flipH="1">
            <a:off x="3886200" y="4876800"/>
            <a:ext cx="2667000" cy="19725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EB4A318F-3EDF-BDCE-4DB1-56462728F508}"/>
              </a:ext>
            </a:extLst>
          </p:cNvPr>
          <p:cNvSpPr txBox="1"/>
          <p:nvPr/>
        </p:nvSpPr>
        <p:spPr>
          <a:xfrm>
            <a:off x="6559826" y="3514628"/>
            <a:ext cx="2552700" cy="923330"/>
          </a:xfrm>
          <a:prstGeom prst="rect">
            <a:avLst/>
          </a:prstGeom>
          <a:noFill/>
        </p:spPr>
        <p:txBody>
          <a:bodyPr wrap="square">
            <a:spAutoFit/>
          </a:bodyPr>
          <a:lstStyle/>
          <a:p>
            <a:r>
              <a:rPr lang="en-US" dirty="0"/>
              <a:t>See how much time a user is watching videos</a:t>
            </a:r>
          </a:p>
          <a:p>
            <a:endParaRPr lang="en-US" dirty="0"/>
          </a:p>
        </p:txBody>
      </p:sp>
      <p:cxnSp>
        <p:nvCxnSpPr>
          <p:cNvPr id="10" name="Straight Arrow Connector 9">
            <a:extLst>
              <a:ext uri="{FF2B5EF4-FFF2-40B4-BE49-F238E27FC236}">
                <a16:creationId xmlns:a16="http://schemas.microsoft.com/office/drawing/2014/main" xmlns="" id="{E4E7C89D-A520-F6DD-6068-553330F594A9}"/>
              </a:ext>
            </a:extLst>
          </p:cNvPr>
          <p:cNvCxnSpPr>
            <a:cxnSpLocks/>
          </p:cNvCxnSpPr>
          <p:nvPr/>
        </p:nvCxnSpPr>
        <p:spPr>
          <a:xfrm flipH="1">
            <a:off x="4267200" y="3678872"/>
            <a:ext cx="2286001" cy="3812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6900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0" y="6335096"/>
            <a:ext cx="9157855" cy="546350"/>
          </a:xfrm>
          <a:prstGeom prst="rect">
            <a:avLst/>
          </a:prstGeom>
        </p:spPr>
      </p:pic>
      <p:sp>
        <p:nvSpPr>
          <p:cNvPr id="7" name="TextBox 6"/>
          <p:cNvSpPr txBox="1"/>
          <p:nvPr/>
        </p:nvSpPr>
        <p:spPr>
          <a:xfrm>
            <a:off x="381000" y="76200"/>
            <a:ext cx="2514600" cy="707886"/>
          </a:xfrm>
          <a:prstGeom prst="rect">
            <a:avLst/>
          </a:prstGeom>
          <a:noFill/>
        </p:spPr>
        <p:txBody>
          <a:bodyPr wrap="square" rtlCol="0">
            <a:spAutoFit/>
          </a:bodyPr>
          <a:lstStyle/>
          <a:p>
            <a:r>
              <a:rPr lang="en-US" sz="4000" b="1" dirty="0">
                <a:solidFill>
                  <a:srgbClr val="FF0000"/>
                </a:solidFill>
              </a:rPr>
              <a:t>YouTube</a:t>
            </a:r>
            <a:endParaRPr lang="en-US" sz="4000" dirty="0">
              <a:solidFill>
                <a:srgbClr val="FF0000"/>
              </a:solidFill>
            </a:endParaRPr>
          </a:p>
        </p:txBody>
      </p:sp>
      <p:pic>
        <p:nvPicPr>
          <p:cNvPr id="12" name="Picture 4" descr="Youtube Logo PNGs for Free Download">
            <a:extLst>
              <a:ext uri="{FF2B5EF4-FFF2-40B4-BE49-F238E27FC236}">
                <a16:creationId xmlns:a16="http://schemas.microsoft.com/office/drawing/2014/main" xmlns="" id="{6C3DCA3A-5814-3BF8-2CDC-BD63833DBD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87243"/>
            <a:ext cx="990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screenshot of a phone&#10;&#10;Description automatically generated">
            <a:extLst>
              <a:ext uri="{FF2B5EF4-FFF2-40B4-BE49-F238E27FC236}">
                <a16:creationId xmlns:a16="http://schemas.microsoft.com/office/drawing/2014/main" xmlns="" id="{A5380EAA-9735-91F0-DB79-840DE4DADB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078" y="930000"/>
            <a:ext cx="2987780" cy="5314265"/>
          </a:xfrm>
          <a:prstGeom prst="rect">
            <a:avLst/>
          </a:prstGeom>
          <a:ln>
            <a:solidFill>
              <a:schemeClr val="tx2"/>
            </a:solidFill>
          </a:ln>
        </p:spPr>
      </p:pic>
      <p:cxnSp>
        <p:nvCxnSpPr>
          <p:cNvPr id="15" name="Straight Arrow Connector 14">
            <a:extLst>
              <a:ext uri="{FF2B5EF4-FFF2-40B4-BE49-F238E27FC236}">
                <a16:creationId xmlns:a16="http://schemas.microsoft.com/office/drawing/2014/main" xmlns="" id="{5146FDAB-837B-0200-693F-39BD15308F10}"/>
              </a:ext>
            </a:extLst>
          </p:cNvPr>
          <p:cNvCxnSpPr>
            <a:cxnSpLocks/>
          </p:cNvCxnSpPr>
          <p:nvPr/>
        </p:nvCxnSpPr>
        <p:spPr>
          <a:xfrm flipH="1">
            <a:off x="1143000" y="1676400"/>
            <a:ext cx="3048000" cy="381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841FF261-423F-F5A3-07AB-AE67CD0EC71C}"/>
              </a:ext>
            </a:extLst>
          </p:cNvPr>
          <p:cNvSpPr txBox="1"/>
          <p:nvPr/>
        </p:nvSpPr>
        <p:spPr>
          <a:xfrm>
            <a:off x="7825492" y="2753306"/>
            <a:ext cx="1500904" cy="646331"/>
          </a:xfrm>
          <a:prstGeom prst="rect">
            <a:avLst/>
          </a:prstGeom>
          <a:noFill/>
        </p:spPr>
        <p:txBody>
          <a:bodyPr wrap="square">
            <a:spAutoFit/>
          </a:bodyPr>
          <a:lstStyle/>
          <a:p>
            <a:r>
              <a:rPr lang="en-US" dirty="0">
                <a:solidFill>
                  <a:srgbClr val="00B050"/>
                </a:solidFill>
              </a:rPr>
              <a:t> Turn on</a:t>
            </a:r>
          </a:p>
          <a:p>
            <a:endParaRPr lang="en-US" dirty="0">
              <a:solidFill>
                <a:srgbClr val="FF0000"/>
              </a:solidFill>
            </a:endParaRPr>
          </a:p>
        </p:txBody>
      </p:sp>
      <p:pic>
        <p:nvPicPr>
          <p:cNvPr id="14" name="Picture 13" descr="A screenshot of a phone&#10;&#10;Description automatically generated">
            <a:extLst>
              <a:ext uri="{FF2B5EF4-FFF2-40B4-BE49-F238E27FC236}">
                <a16:creationId xmlns:a16="http://schemas.microsoft.com/office/drawing/2014/main" xmlns="" id="{B34E6A3A-C256-10C9-6B5B-6AB25DE54F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79480" y="394974"/>
            <a:ext cx="3310664" cy="5888568"/>
          </a:xfrm>
          <a:prstGeom prst="rect">
            <a:avLst/>
          </a:prstGeom>
          <a:ln>
            <a:solidFill>
              <a:schemeClr val="tx2"/>
            </a:solidFill>
          </a:ln>
        </p:spPr>
      </p:pic>
      <p:cxnSp>
        <p:nvCxnSpPr>
          <p:cNvPr id="16" name="Straight Arrow Connector 15">
            <a:extLst>
              <a:ext uri="{FF2B5EF4-FFF2-40B4-BE49-F238E27FC236}">
                <a16:creationId xmlns:a16="http://schemas.microsoft.com/office/drawing/2014/main" xmlns="" id="{B53E2CEF-9B0F-0BCC-53C2-10ECD3B62BD4}"/>
              </a:ext>
            </a:extLst>
          </p:cNvPr>
          <p:cNvCxnSpPr>
            <a:cxnSpLocks/>
          </p:cNvCxnSpPr>
          <p:nvPr/>
        </p:nvCxnSpPr>
        <p:spPr>
          <a:xfrm flipH="1">
            <a:off x="7371516" y="3102248"/>
            <a:ext cx="969080" cy="3945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75690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13855" y="6328215"/>
            <a:ext cx="9157855" cy="546350"/>
          </a:xfrm>
          <a:prstGeom prst="rect">
            <a:avLst/>
          </a:prstGeom>
        </p:spPr>
      </p:pic>
      <p:sp>
        <p:nvSpPr>
          <p:cNvPr id="7" name="TextBox 6"/>
          <p:cNvSpPr txBox="1"/>
          <p:nvPr/>
        </p:nvSpPr>
        <p:spPr>
          <a:xfrm>
            <a:off x="381000" y="76200"/>
            <a:ext cx="3962400" cy="707886"/>
          </a:xfrm>
          <a:prstGeom prst="rect">
            <a:avLst/>
          </a:prstGeom>
          <a:noFill/>
        </p:spPr>
        <p:txBody>
          <a:bodyPr wrap="square" rtlCol="0">
            <a:spAutoFit/>
          </a:bodyPr>
          <a:lstStyle/>
          <a:p>
            <a:r>
              <a:rPr lang="en-US" sz="4000" b="1" dirty="0" smtClean="0">
                <a:solidFill>
                  <a:srgbClr val="FF0000"/>
                </a:solidFill>
              </a:rPr>
              <a:t>YouTube:</a:t>
            </a:r>
            <a:r>
              <a:rPr lang="en-US" sz="3500" dirty="0" smtClean="0">
                <a:solidFill>
                  <a:srgbClr val="FF0000"/>
                </a:solidFill>
              </a:rPr>
              <a:t> Settings</a:t>
            </a:r>
            <a:endParaRPr lang="en-US" sz="3500" dirty="0">
              <a:solidFill>
                <a:srgbClr val="FF0000"/>
              </a:solidFill>
            </a:endParaRPr>
          </a:p>
        </p:txBody>
      </p:sp>
      <p:pic>
        <p:nvPicPr>
          <p:cNvPr id="12" name="Picture 4" descr="Youtube Logo PNGs for Free Download">
            <a:extLst>
              <a:ext uri="{FF2B5EF4-FFF2-40B4-BE49-F238E27FC236}">
                <a16:creationId xmlns:a16="http://schemas.microsoft.com/office/drawing/2014/main" xmlns="" id="{6C3DCA3A-5814-3BF8-2CDC-BD63833DBD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87243"/>
            <a:ext cx="990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screenshot of a phone&#10;&#10;Description automatically generated">
            <a:extLst>
              <a:ext uri="{FF2B5EF4-FFF2-40B4-BE49-F238E27FC236}">
                <a16:creationId xmlns:a16="http://schemas.microsoft.com/office/drawing/2014/main" xmlns="" id="{A5380EAA-9735-91F0-DB79-840DE4DADB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475" y="899018"/>
            <a:ext cx="2987780" cy="5314265"/>
          </a:xfrm>
          <a:prstGeom prst="rect">
            <a:avLst/>
          </a:prstGeom>
          <a:ln>
            <a:solidFill>
              <a:srgbClr val="0070C0"/>
            </a:solidFill>
          </a:ln>
        </p:spPr>
      </p:pic>
      <p:cxnSp>
        <p:nvCxnSpPr>
          <p:cNvPr id="15" name="Straight Arrow Connector 14">
            <a:extLst>
              <a:ext uri="{FF2B5EF4-FFF2-40B4-BE49-F238E27FC236}">
                <a16:creationId xmlns:a16="http://schemas.microsoft.com/office/drawing/2014/main" xmlns="" id="{5146FDAB-837B-0200-693F-39BD15308F10}"/>
              </a:ext>
            </a:extLst>
          </p:cNvPr>
          <p:cNvCxnSpPr>
            <a:cxnSpLocks/>
          </p:cNvCxnSpPr>
          <p:nvPr/>
        </p:nvCxnSpPr>
        <p:spPr>
          <a:xfrm flipH="1">
            <a:off x="1600200" y="1905000"/>
            <a:ext cx="2743200" cy="23622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841FF261-423F-F5A3-07AB-AE67CD0EC71C}"/>
              </a:ext>
            </a:extLst>
          </p:cNvPr>
          <p:cNvSpPr txBox="1"/>
          <p:nvPr/>
        </p:nvSpPr>
        <p:spPr>
          <a:xfrm>
            <a:off x="7576009" y="1981200"/>
            <a:ext cx="1500904" cy="646331"/>
          </a:xfrm>
          <a:prstGeom prst="rect">
            <a:avLst/>
          </a:prstGeom>
          <a:noFill/>
        </p:spPr>
        <p:txBody>
          <a:bodyPr wrap="square">
            <a:spAutoFit/>
          </a:bodyPr>
          <a:lstStyle/>
          <a:p>
            <a:r>
              <a:rPr lang="en-US" dirty="0"/>
              <a:t>View users watch history</a:t>
            </a:r>
          </a:p>
        </p:txBody>
      </p:sp>
      <p:pic>
        <p:nvPicPr>
          <p:cNvPr id="8" name="Picture 7" descr="A screenshot of a phone&#10;&#10;Description automatically generated">
            <a:extLst>
              <a:ext uri="{FF2B5EF4-FFF2-40B4-BE49-F238E27FC236}">
                <a16:creationId xmlns:a16="http://schemas.microsoft.com/office/drawing/2014/main" xmlns="" id="{0B27987F-C04A-C339-01CE-257B2E11FA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74018" y="168233"/>
            <a:ext cx="3398642" cy="6045050"/>
          </a:xfrm>
          <a:prstGeom prst="rect">
            <a:avLst/>
          </a:prstGeom>
          <a:ln>
            <a:solidFill>
              <a:srgbClr val="0070C0"/>
            </a:solidFill>
          </a:ln>
        </p:spPr>
      </p:pic>
    </p:spTree>
    <p:extLst>
      <p:ext uri="{BB962C8B-B14F-4D97-AF65-F5344CB8AC3E}">
        <p14:creationId xmlns:p14="http://schemas.microsoft.com/office/powerpoint/2010/main" val="195546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16565" y="6328215"/>
            <a:ext cx="9157855" cy="546350"/>
          </a:xfrm>
          <a:prstGeom prst="rect">
            <a:avLst/>
          </a:prstGeom>
        </p:spPr>
      </p:pic>
      <p:sp>
        <p:nvSpPr>
          <p:cNvPr id="7" name="TextBox 6"/>
          <p:cNvSpPr txBox="1"/>
          <p:nvPr/>
        </p:nvSpPr>
        <p:spPr>
          <a:xfrm>
            <a:off x="381000" y="76200"/>
            <a:ext cx="4716628" cy="707886"/>
          </a:xfrm>
          <a:prstGeom prst="rect">
            <a:avLst/>
          </a:prstGeom>
          <a:noFill/>
        </p:spPr>
        <p:txBody>
          <a:bodyPr wrap="square" rtlCol="0">
            <a:spAutoFit/>
          </a:bodyPr>
          <a:lstStyle/>
          <a:p>
            <a:r>
              <a:rPr lang="en-US" sz="4000" b="1" dirty="0" smtClean="0">
                <a:solidFill>
                  <a:srgbClr val="FF0000"/>
                </a:solidFill>
              </a:rPr>
              <a:t>YouTube: </a:t>
            </a:r>
            <a:r>
              <a:rPr lang="en-US" sz="4000" dirty="0" smtClean="0">
                <a:solidFill>
                  <a:srgbClr val="FF0000"/>
                </a:solidFill>
              </a:rPr>
              <a:t>History</a:t>
            </a:r>
            <a:endParaRPr lang="en-US" sz="4000" dirty="0">
              <a:solidFill>
                <a:srgbClr val="FF0000"/>
              </a:solidFill>
            </a:endParaRPr>
          </a:p>
        </p:txBody>
      </p:sp>
      <p:pic>
        <p:nvPicPr>
          <p:cNvPr id="12" name="Picture 4" descr="Youtube Logo PNGs for Free Download">
            <a:extLst>
              <a:ext uri="{FF2B5EF4-FFF2-40B4-BE49-F238E27FC236}">
                <a16:creationId xmlns:a16="http://schemas.microsoft.com/office/drawing/2014/main" xmlns="" id="{6C3DCA3A-5814-3BF8-2CDC-BD63833DBD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87243"/>
            <a:ext cx="990600" cy="990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841FF261-423F-F5A3-07AB-AE67CD0EC71C}"/>
              </a:ext>
            </a:extLst>
          </p:cNvPr>
          <p:cNvSpPr txBox="1"/>
          <p:nvPr/>
        </p:nvSpPr>
        <p:spPr>
          <a:xfrm>
            <a:off x="7272035" y="1676400"/>
            <a:ext cx="1500904" cy="1477328"/>
          </a:xfrm>
          <a:prstGeom prst="rect">
            <a:avLst/>
          </a:prstGeom>
          <a:noFill/>
        </p:spPr>
        <p:txBody>
          <a:bodyPr wrap="square">
            <a:spAutoFit/>
          </a:bodyPr>
          <a:lstStyle/>
          <a:p>
            <a:r>
              <a:rPr lang="en-US" dirty="0"/>
              <a:t>Interactions lets you see the users video interactions </a:t>
            </a:r>
          </a:p>
        </p:txBody>
      </p:sp>
      <p:pic>
        <p:nvPicPr>
          <p:cNvPr id="8" name="Picture 7" descr="A screenshot of a phone&#10;&#10;Description automatically generated">
            <a:extLst>
              <a:ext uri="{FF2B5EF4-FFF2-40B4-BE49-F238E27FC236}">
                <a16:creationId xmlns:a16="http://schemas.microsoft.com/office/drawing/2014/main" xmlns="" id="{0B27987F-C04A-C339-01CE-257B2E11FA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061" y="976945"/>
            <a:ext cx="2906985" cy="5170557"/>
          </a:xfrm>
          <a:prstGeom prst="rect">
            <a:avLst/>
          </a:prstGeom>
          <a:ln>
            <a:solidFill>
              <a:srgbClr val="0070C0"/>
            </a:solidFill>
          </a:ln>
        </p:spPr>
      </p:pic>
      <p:pic>
        <p:nvPicPr>
          <p:cNvPr id="11" name="Picture 10" descr="A screenshot of a phone&#10;&#10;Description automatically generated">
            <a:extLst>
              <a:ext uri="{FF2B5EF4-FFF2-40B4-BE49-F238E27FC236}">
                <a16:creationId xmlns:a16="http://schemas.microsoft.com/office/drawing/2014/main" xmlns="" id="{42486117-17AC-7339-DF7E-3AD8323258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12870" y="976945"/>
            <a:ext cx="2792348" cy="4966656"/>
          </a:xfrm>
          <a:prstGeom prst="rect">
            <a:avLst/>
          </a:prstGeom>
          <a:ln>
            <a:solidFill>
              <a:srgbClr val="0070C0"/>
            </a:solidFill>
          </a:ln>
        </p:spPr>
      </p:pic>
      <p:cxnSp>
        <p:nvCxnSpPr>
          <p:cNvPr id="15" name="Straight Arrow Connector 14">
            <a:extLst>
              <a:ext uri="{FF2B5EF4-FFF2-40B4-BE49-F238E27FC236}">
                <a16:creationId xmlns:a16="http://schemas.microsoft.com/office/drawing/2014/main" xmlns="" id="{5146FDAB-837B-0200-693F-39BD15308F10}"/>
              </a:ext>
            </a:extLst>
          </p:cNvPr>
          <p:cNvCxnSpPr>
            <a:cxnSpLocks/>
          </p:cNvCxnSpPr>
          <p:nvPr/>
        </p:nvCxnSpPr>
        <p:spPr>
          <a:xfrm flipH="1">
            <a:off x="6105218" y="2133600"/>
            <a:ext cx="1156973"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1E5AF271-1E67-1F73-05EE-0C13D5C47F19}"/>
              </a:ext>
            </a:extLst>
          </p:cNvPr>
          <p:cNvCxnSpPr>
            <a:cxnSpLocks/>
          </p:cNvCxnSpPr>
          <p:nvPr/>
        </p:nvCxnSpPr>
        <p:spPr>
          <a:xfrm flipH="1">
            <a:off x="5943600" y="3064918"/>
            <a:ext cx="1328435" cy="4973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13DA9118-CCF4-6D61-FBF6-9DEC046DF2F1}"/>
              </a:ext>
            </a:extLst>
          </p:cNvPr>
          <p:cNvCxnSpPr>
            <a:cxnSpLocks/>
          </p:cNvCxnSpPr>
          <p:nvPr/>
        </p:nvCxnSpPr>
        <p:spPr>
          <a:xfrm flipH="1">
            <a:off x="6006235" y="3064918"/>
            <a:ext cx="1255956" cy="9382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775DD1CE-21EE-3CF2-9CFD-C588616609DF}"/>
              </a:ext>
            </a:extLst>
          </p:cNvPr>
          <p:cNvCxnSpPr>
            <a:cxnSpLocks/>
          </p:cNvCxnSpPr>
          <p:nvPr/>
        </p:nvCxnSpPr>
        <p:spPr>
          <a:xfrm flipH="1">
            <a:off x="5971411" y="3064918"/>
            <a:ext cx="1290780" cy="13228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8717F820-AC9D-E82E-6298-1FA9B40FA3E0}"/>
              </a:ext>
            </a:extLst>
          </p:cNvPr>
          <p:cNvCxnSpPr>
            <a:cxnSpLocks/>
          </p:cNvCxnSpPr>
          <p:nvPr/>
        </p:nvCxnSpPr>
        <p:spPr>
          <a:xfrm flipH="1">
            <a:off x="5961567" y="3064918"/>
            <a:ext cx="1300624" cy="17074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23119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13855" y="6311650"/>
            <a:ext cx="9157855" cy="546350"/>
          </a:xfrm>
          <a:prstGeom prst="rect">
            <a:avLst/>
          </a:prstGeom>
        </p:spPr>
      </p:pic>
      <p:sp>
        <p:nvSpPr>
          <p:cNvPr id="7" name="TextBox 6"/>
          <p:cNvSpPr txBox="1"/>
          <p:nvPr/>
        </p:nvSpPr>
        <p:spPr>
          <a:xfrm>
            <a:off x="183572" y="51108"/>
            <a:ext cx="7696200" cy="707886"/>
          </a:xfrm>
          <a:prstGeom prst="rect">
            <a:avLst/>
          </a:prstGeom>
          <a:noFill/>
        </p:spPr>
        <p:txBody>
          <a:bodyPr wrap="square" rtlCol="0">
            <a:spAutoFit/>
          </a:bodyPr>
          <a:lstStyle/>
          <a:p>
            <a:r>
              <a:rPr lang="en-US" sz="4000" b="1" dirty="0">
                <a:solidFill>
                  <a:srgbClr val="7030A0"/>
                </a:solidFill>
              </a:rPr>
              <a:t>Google Family Link for YouTube</a:t>
            </a:r>
          </a:p>
        </p:txBody>
      </p:sp>
      <p:sp>
        <p:nvSpPr>
          <p:cNvPr id="3" name="TextBox 2">
            <a:extLst>
              <a:ext uri="{FF2B5EF4-FFF2-40B4-BE49-F238E27FC236}">
                <a16:creationId xmlns:a16="http://schemas.microsoft.com/office/drawing/2014/main" xmlns="" id="{8E6BB235-3785-3968-01C6-097BC808692D}"/>
              </a:ext>
            </a:extLst>
          </p:cNvPr>
          <p:cNvSpPr txBox="1"/>
          <p:nvPr/>
        </p:nvSpPr>
        <p:spPr>
          <a:xfrm>
            <a:off x="533400" y="1164935"/>
            <a:ext cx="7239000" cy="646331"/>
          </a:xfrm>
          <a:prstGeom prst="rect">
            <a:avLst/>
          </a:prstGeom>
          <a:noFill/>
        </p:spPr>
        <p:txBody>
          <a:bodyPr wrap="square" rtlCol="0">
            <a:spAutoFit/>
          </a:bodyPr>
          <a:lstStyle/>
          <a:p>
            <a:pPr algn="l">
              <a:buFont typeface="+mj-lt"/>
              <a:buAutoNum type="arabicPeriod"/>
            </a:pPr>
            <a:endParaRPr lang="en-US" b="0" i="0" dirty="0">
              <a:solidFill>
                <a:srgbClr val="333333"/>
              </a:solidFill>
              <a:effectLst/>
              <a:latin typeface="SF Pro Text"/>
            </a:endParaRPr>
          </a:p>
          <a:p>
            <a:pPr algn="l"/>
            <a:endParaRPr lang="en-US" b="0" i="0" dirty="0">
              <a:solidFill>
                <a:srgbClr val="333333"/>
              </a:solidFill>
              <a:effectLst/>
              <a:latin typeface="SF Pro Display"/>
            </a:endParaRPr>
          </a:p>
        </p:txBody>
      </p:sp>
      <p:sp>
        <p:nvSpPr>
          <p:cNvPr id="2" name="TextBox 1">
            <a:extLst>
              <a:ext uri="{FF2B5EF4-FFF2-40B4-BE49-F238E27FC236}">
                <a16:creationId xmlns:a16="http://schemas.microsoft.com/office/drawing/2014/main" xmlns="" id="{DF6B711A-169B-605B-8014-6E73179675F9}"/>
              </a:ext>
            </a:extLst>
          </p:cNvPr>
          <p:cNvSpPr txBox="1"/>
          <p:nvPr/>
        </p:nvSpPr>
        <p:spPr>
          <a:xfrm>
            <a:off x="31172" y="4834322"/>
            <a:ext cx="8915400" cy="1477328"/>
          </a:xfrm>
          <a:prstGeom prst="rect">
            <a:avLst/>
          </a:prstGeom>
          <a:noFill/>
        </p:spPr>
        <p:txBody>
          <a:bodyPr wrap="square" rtlCol="0">
            <a:spAutoFit/>
          </a:bodyPr>
          <a:lstStyle/>
          <a:p>
            <a:r>
              <a:rPr lang="en-US" dirty="0">
                <a:hlinkClick r:id="rId4"/>
              </a:rPr>
              <a:t>https://support.google.com/families/answer/10495678?hl=en#zippy=%2Chow-youtube-kids-works</a:t>
            </a:r>
            <a:endParaRPr lang="en-US" dirty="0"/>
          </a:p>
          <a:p>
            <a:r>
              <a:rPr lang="en-US" dirty="0">
                <a:hlinkClick r:id="rId5"/>
              </a:rPr>
              <a:t>https://support.google.com/families/answer/10495678?hl=en#zippy=%2Chow-youtube-kids-works%2Cwith-the-family-link-app%2Chow-youtube-supervised-experiences-work%2Cwho-is-eligible-for-a-supervised-experience-on-youtube</a:t>
            </a:r>
            <a:endParaRPr lang="en-US" dirty="0"/>
          </a:p>
        </p:txBody>
      </p:sp>
      <p:sp>
        <p:nvSpPr>
          <p:cNvPr id="4" name="TextBox 3">
            <a:extLst>
              <a:ext uri="{FF2B5EF4-FFF2-40B4-BE49-F238E27FC236}">
                <a16:creationId xmlns:a16="http://schemas.microsoft.com/office/drawing/2014/main" xmlns="" id="{93E0FCF0-ED2E-B0A9-0EA7-0207AB0A536F}"/>
              </a:ext>
            </a:extLst>
          </p:cNvPr>
          <p:cNvSpPr txBox="1"/>
          <p:nvPr/>
        </p:nvSpPr>
        <p:spPr>
          <a:xfrm>
            <a:off x="183572" y="754807"/>
            <a:ext cx="8763000" cy="4247317"/>
          </a:xfrm>
          <a:prstGeom prst="rect">
            <a:avLst/>
          </a:prstGeom>
          <a:noFill/>
        </p:spPr>
        <p:txBody>
          <a:bodyPr wrap="square" rtlCol="0">
            <a:spAutoFit/>
          </a:bodyPr>
          <a:lstStyle/>
          <a:p>
            <a:pPr algn="l"/>
            <a:r>
              <a:rPr lang="en-US" b="0" i="0" u="none" strike="noStrike" dirty="0">
                <a:solidFill>
                  <a:srgbClr val="0B57D0"/>
                </a:solidFill>
                <a:effectLst/>
                <a:latin typeface="Google Sans Text"/>
              </a:rPr>
              <a:t>Manage your child’s YouTube Account</a:t>
            </a:r>
          </a:p>
          <a:p>
            <a:pPr algn="l"/>
            <a:r>
              <a:rPr lang="en-US" i="0" dirty="0">
                <a:solidFill>
                  <a:srgbClr val="1F1F1F"/>
                </a:solidFill>
                <a:effectLst/>
                <a:latin typeface="Google Sans Text"/>
              </a:rPr>
              <a:t>Option 1: </a:t>
            </a:r>
            <a:r>
              <a:rPr lang="en-US" i="0" dirty="0">
                <a:solidFill>
                  <a:srgbClr val="1F1F1F"/>
                </a:solidFill>
                <a:effectLst/>
                <a:latin typeface="Google Sans Text"/>
                <a:hlinkClick r:id="rId6"/>
              </a:rPr>
              <a:t>Set up </a:t>
            </a:r>
            <a:r>
              <a:rPr lang="en-US" i="0" dirty="0">
                <a:solidFill>
                  <a:srgbClr val="1F1F1F"/>
                </a:solidFill>
                <a:effectLst/>
                <a:latin typeface="Google Sans Text"/>
              </a:rPr>
              <a:t>a YouTube kids account by downloading the app</a:t>
            </a:r>
          </a:p>
          <a:p>
            <a:pPr algn="l"/>
            <a:r>
              <a:rPr lang="en-US" dirty="0">
                <a:solidFill>
                  <a:srgbClr val="1F1F1F"/>
                </a:solidFill>
                <a:latin typeface="Google Sans Text"/>
              </a:rPr>
              <a:t>Profiles can be set up with different age experiences </a:t>
            </a:r>
          </a:p>
          <a:p>
            <a:pPr marL="285750" indent="-285750" algn="l">
              <a:buFont typeface="Arial" panose="020B0604020202020204" pitchFamily="34" charset="0"/>
              <a:buChar char="•"/>
            </a:pPr>
            <a:r>
              <a:rPr lang="en-US" dirty="0">
                <a:solidFill>
                  <a:srgbClr val="1F1F1F"/>
                </a:solidFill>
                <a:latin typeface="Google Sans Text"/>
              </a:rPr>
              <a:t>Preschool (Age 4 &amp; under)</a:t>
            </a:r>
          </a:p>
          <a:p>
            <a:pPr marL="285750" indent="-285750" algn="l">
              <a:buFont typeface="Arial" panose="020B0604020202020204" pitchFamily="34" charset="0"/>
              <a:buChar char="•"/>
            </a:pPr>
            <a:r>
              <a:rPr lang="en-US" i="0" dirty="0">
                <a:solidFill>
                  <a:srgbClr val="1F1F1F"/>
                </a:solidFill>
                <a:effectLst/>
                <a:latin typeface="Google Sans Text"/>
              </a:rPr>
              <a:t>Younger (Ages 5-8)</a:t>
            </a:r>
          </a:p>
          <a:p>
            <a:pPr marL="285750" indent="-285750" algn="l">
              <a:buFont typeface="Arial" panose="020B0604020202020204" pitchFamily="34" charset="0"/>
              <a:buChar char="•"/>
            </a:pPr>
            <a:r>
              <a:rPr lang="en-US" dirty="0">
                <a:solidFill>
                  <a:srgbClr val="1F1F1F"/>
                </a:solidFill>
                <a:latin typeface="Google Sans Text"/>
              </a:rPr>
              <a:t>Older (9-12)</a:t>
            </a:r>
            <a:endParaRPr lang="en-US" i="0" dirty="0">
              <a:solidFill>
                <a:srgbClr val="1F1F1F"/>
              </a:solidFill>
              <a:effectLst/>
              <a:latin typeface="Google Sans Text"/>
            </a:endParaRPr>
          </a:p>
          <a:p>
            <a:endParaRPr lang="en-US" dirty="0"/>
          </a:p>
          <a:p>
            <a:r>
              <a:rPr lang="en-US" dirty="0"/>
              <a:t>Use family link to </a:t>
            </a:r>
            <a:r>
              <a:rPr lang="en-US" dirty="0">
                <a:hlinkClick r:id="rId7"/>
              </a:rPr>
              <a:t>set up </a:t>
            </a:r>
            <a:r>
              <a:rPr lang="en-US" dirty="0"/>
              <a:t>YouTube Controls</a:t>
            </a:r>
          </a:p>
          <a:p>
            <a:endParaRPr lang="en-US" dirty="0"/>
          </a:p>
          <a:p>
            <a:r>
              <a:rPr lang="en-US" dirty="0"/>
              <a:t>Option 2: </a:t>
            </a:r>
            <a:r>
              <a:rPr lang="en-US" b="0" i="0" dirty="0">
                <a:solidFill>
                  <a:srgbClr val="1F1F1F"/>
                </a:solidFill>
                <a:effectLst/>
                <a:highlight>
                  <a:srgbClr val="FFFFFF"/>
                </a:highlight>
                <a:latin typeface="Google Sans"/>
              </a:rPr>
              <a:t>YouTube </a:t>
            </a:r>
            <a:r>
              <a:rPr lang="en-US" b="0" i="0" dirty="0">
                <a:solidFill>
                  <a:srgbClr val="1F1F1F"/>
                </a:solidFill>
                <a:effectLst/>
                <a:highlight>
                  <a:srgbClr val="FFFFFF"/>
                </a:highlight>
                <a:latin typeface="Google Sans"/>
                <a:hlinkClick r:id="rId8"/>
              </a:rPr>
              <a:t>supervised experience </a:t>
            </a:r>
            <a:r>
              <a:rPr lang="en-US" b="0" i="0" dirty="0">
                <a:solidFill>
                  <a:srgbClr val="1F1F1F"/>
                </a:solidFill>
                <a:effectLst/>
                <a:highlight>
                  <a:srgbClr val="FFFFFF"/>
                </a:highlight>
                <a:latin typeface="Google Sans"/>
              </a:rPr>
              <a:t>f</a:t>
            </a:r>
            <a:r>
              <a:rPr lang="en-US" dirty="0"/>
              <a:t>or child under/over 13 years old</a:t>
            </a:r>
          </a:p>
          <a:p>
            <a:r>
              <a:rPr lang="en-US" dirty="0"/>
              <a:t>3 Different YouTube Content levels for over 13</a:t>
            </a:r>
          </a:p>
          <a:p>
            <a:pPr marL="285750" indent="-285750">
              <a:buFont typeface="Arial" panose="020B0604020202020204" pitchFamily="34" charset="0"/>
              <a:buChar char="•"/>
            </a:pPr>
            <a:r>
              <a:rPr lang="en-US" dirty="0"/>
              <a:t>Explore</a:t>
            </a:r>
          </a:p>
          <a:p>
            <a:pPr marL="285750" indent="-285750">
              <a:buFont typeface="Arial" panose="020B0604020202020204" pitchFamily="34" charset="0"/>
              <a:buChar char="•"/>
            </a:pPr>
            <a:r>
              <a:rPr lang="en-US" dirty="0"/>
              <a:t>Explore more, </a:t>
            </a:r>
          </a:p>
          <a:p>
            <a:pPr marL="285750" indent="-285750">
              <a:buFont typeface="Arial" panose="020B0604020202020204" pitchFamily="34" charset="0"/>
              <a:buChar char="•"/>
            </a:pPr>
            <a:r>
              <a:rPr lang="en-US" dirty="0"/>
              <a:t>Most of YouTube</a:t>
            </a:r>
          </a:p>
          <a:p>
            <a:endParaRPr lang="en-US" dirty="0"/>
          </a:p>
        </p:txBody>
      </p:sp>
    </p:spTree>
    <p:extLst>
      <p:ext uri="{BB962C8B-B14F-4D97-AF65-F5344CB8AC3E}">
        <p14:creationId xmlns:p14="http://schemas.microsoft.com/office/powerpoint/2010/main" val="14890468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13855" y="6243248"/>
            <a:ext cx="9157855" cy="546350"/>
          </a:xfrm>
          <a:prstGeom prst="rect">
            <a:avLst/>
          </a:prstGeom>
        </p:spPr>
      </p:pic>
      <p:sp>
        <p:nvSpPr>
          <p:cNvPr id="7" name="TextBox 6"/>
          <p:cNvSpPr txBox="1"/>
          <p:nvPr/>
        </p:nvSpPr>
        <p:spPr>
          <a:xfrm>
            <a:off x="381619" y="140756"/>
            <a:ext cx="7696200" cy="707886"/>
          </a:xfrm>
          <a:prstGeom prst="rect">
            <a:avLst/>
          </a:prstGeom>
          <a:noFill/>
        </p:spPr>
        <p:txBody>
          <a:bodyPr wrap="square" rtlCol="0">
            <a:spAutoFit/>
          </a:bodyPr>
          <a:lstStyle/>
          <a:p>
            <a:r>
              <a:rPr lang="en-US" sz="4000" b="1" dirty="0">
                <a:solidFill>
                  <a:srgbClr val="0070C0"/>
                </a:solidFill>
              </a:rPr>
              <a:t>Apple </a:t>
            </a:r>
            <a:r>
              <a:rPr lang="en-US" sz="4000" b="1" dirty="0" smtClean="0">
                <a:solidFill>
                  <a:srgbClr val="0070C0"/>
                </a:solidFill>
              </a:rPr>
              <a:t>iOS: Family Sharing</a:t>
            </a:r>
            <a:endParaRPr lang="en-US" sz="4000" dirty="0">
              <a:solidFill>
                <a:srgbClr val="0070C0"/>
              </a:solidFill>
            </a:endParaRPr>
          </a:p>
        </p:txBody>
      </p:sp>
      <p:sp>
        <p:nvSpPr>
          <p:cNvPr id="2" name="TextBox 1">
            <a:extLst>
              <a:ext uri="{FF2B5EF4-FFF2-40B4-BE49-F238E27FC236}">
                <a16:creationId xmlns:a16="http://schemas.microsoft.com/office/drawing/2014/main" xmlns="" id="{05A939B8-442B-B215-507D-7CA57973835E}"/>
              </a:ext>
            </a:extLst>
          </p:cNvPr>
          <p:cNvSpPr txBox="1"/>
          <p:nvPr/>
        </p:nvSpPr>
        <p:spPr>
          <a:xfrm>
            <a:off x="400878" y="1126986"/>
            <a:ext cx="8663609" cy="3416320"/>
          </a:xfrm>
          <a:prstGeom prst="rect">
            <a:avLst/>
          </a:prstGeom>
          <a:noFill/>
        </p:spPr>
        <p:txBody>
          <a:bodyPr wrap="square">
            <a:spAutoFit/>
          </a:bodyPr>
          <a:lstStyle/>
          <a:p>
            <a:pPr lvl="0">
              <a:defRPr/>
            </a:pPr>
            <a:r>
              <a:rPr lang="en-US" sz="2400" b="1" dirty="0"/>
              <a:t>Family Sharing</a:t>
            </a:r>
          </a:p>
          <a:p>
            <a:pPr marL="342900" lvl="0" indent="-342900">
              <a:buFont typeface="Arial" panose="020B0604020202020204" pitchFamily="34" charset="0"/>
              <a:buChar char="•"/>
              <a:defRPr/>
            </a:pPr>
            <a:r>
              <a:rPr lang="en-US" sz="2400" dirty="0"/>
              <a:t>Set content and Privacy Restrictions</a:t>
            </a:r>
          </a:p>
          <a:p>
            <a:pPr marL="342900" lvl="0" indent="-342900">
              <a:buFont typeface="Arial" panose="020B0604020202020204" pitchFamily="34" charset="0"/>
              <a:buChar char="•"/>
              <a:defRPr/>
            </a:pPr>
            <a:r>
              <a:rPr lang="en-US" sz="2400" dirty="0"/>
              <a:t>Prevent iTunes and App store purchase</a:t>
            </a:r>
          </a:p>
          <a:p>
            <a:pPr marL="342900" lvl="0" indent="-342900">
              <a:buFont typeface="Arial" panose="020B0604020202020204" pitchFamily="34" charset="0"/>
              <a:buChar char="•"/>
              <a:defRPr/>
            </a:pPr>
            <a:r>
              <a:rPr lang="en-US" sz="2400" dirty="0"/>
              <a:t>Allow or restrict built-in apps and features</a:t>
            </a:r>
          </a:p>
          <a:p>
            <a:pPr marL="342900" lvl="0" indent="-342900">
              <a:buFont typeface="Arial" panose="020B0604020202020204" pitchFamily="34" charset="0"/>
              <a:buChar char="•"/>
              <a:defRPr/>
            </a:pPr>
            <a:r>
              <a:rPr lang="en-US" sz="2400" dirty="0"/>
              <a:t>Prevent the playback of music, movies or TV shows with explicit content.</a:t>
            </a:r>
          </a:p>
          <a:p>
            <a:pPr marL="342900" lvl="0" indent="-342900">
              <a:buFont typeface="Arial" panose="020B0604020202020204" pitchFamily="34" charset="0"/>
              <a:buChar char="•"/>
              <a:defRPr/>
            </a:pPr>
            <a:r>
              <a:rPr lang="en-US" sz="2400" dirty="0"/>
              <a:t>Prevent Web Content </a:t>
            </a:r>
          </a:p>
          <a:p>
            <a:pPr marL="342900" lvl="0" indent="-342900">
              <a:buFont typeface="Arial" panose="020B0604020202020204" pitchFamily="34" charset="0"/>
              <a:buChar char="•"/>
              <a:defRPr/>
            </a:pPr>
            <a:r>
              <a:rPr lang="en-US" sz="2400" dirty="0"/>
              <a:t>Change privacy settings EX: location services from being turned on in apps</a:t>
            </a:r>
          </a:p>
        </p:txBody>
      </p:sp>
      <p:sp>
        <p:nvSpPr>
          <p:cNvPr id="5" name="TextBox 4">
            <a:extLst>
              <a:ext uri="{FF2B5EF4-FFF2-40B4-BE49-F238E27FC236}">
                <a16:creationId xmlns:a16="http://schemas.microsoft.com/office/drawing/2014/main" xmlns="" id="{7463E8AB-8834-D2E7-C72B-4F969F224F7C}"/>
              </a:ext>
            </a:extLst>
          </p:cNvPr>
          <p:cNvSpPr txBox="1"/>
          <p:nvPr/>
        </p:nvSpPr>
        <p:spPr>
          <a:xfrm>
            <a:off x="263386" y="4876800"/>
            <a:ext cx="8141805" cy="369332"/>
          </a:xfrm>
          <a:prstGeom prst="rect">
            <a:avLst/>
          </a:prstGeom>
          <a:noFill/>
        </p:spPr>
        <p:txBody>
          <a:bodyPr wrap="square">
            <a:spAutoFit/>
          </a:bodyPr>
          <a:lstStyle/>
          <a:p>
            <a:r>
              <a:rPr lang="en-US" b="1" dirty="0">
                <a:solidFill>
                  <a:srgbClr val="0E101A"/>
                </a:solidFill>
                <a:effectLst/>
                <a:hlinkClick r:id="rId4"/>
              </a:rPr>
              <a:t>https://support.apple.com/en-us/HT201304</a:t>
            </a:r>
            <a:endParaRPr lang="en-US" dirty="0">
              <a:solidFill>
                <a:srgbClr val="0E101A"/>
              </a:solidFill>
              <a:effectLst/>
              <a:cs typeface="Calibri"/>
            </a:endParaRPr>
          </a:p>
        </p:txBody>
      </p:sp>
    </p:spTree>
    <p:extLst>
      <p:ext uri="{BB962C8B-B14F-4D97-AF65-F5344CB8AC3E}">
        <p14:creationId xmlns:p14="http://schemas.microsoft.com/office/powerpoint/2010/main" val="41496375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13855" y="6243248"/>
            <a:ext cx="9157855" cy="546350"/>
          </a:xfrm>
          <a:prstGeom prst="rect">
            <a:avLst/>
          </a:prstGeom>
        </p:spPr>
      </p:pic>
      <p:sp>
        <p:nvSpPr>
          <p:cNvPr id="7" name="TextBox 6"/>
          <p:cNvSpPr txBox="1"/>
          <p:nvPr/>
        </p:nvSpPr>
        <p:spPr>
          <a:xfrm>
            <a:off x="400878" y="408057"/>
            <a:ext cx="7696200" cy="1938992"/>
          </a:xfrm>
          <a:prstGeom prst="rect">
            <a:avLst/>
          </a:prstGeom>
          <a:noFill/>
        </p:spPr>
        <p:txBody>
          <a:bodyPr wrap="square" rtlCol="0">
            <a:spAutoFit/>
          </a:bodyPr>
          <a:lstStyle/>
          <a:p>
            <a:r>
              <a:rPr lang="en-US" sz="4000" b="1" dirty="0">
                <a:solidFill>
                  <a:srgbClr val="0070C0"/>
                </a:solidFill>
              </a:rPr>
              <a:t>Apple iOS: Family Sharing</a:t>
            </a:r>
            <a:endParaRPr lang="en-US" sz="4000" dirty="0">
              <a:solidFill>
                <a:srgbClr val="0070C0"/>
              </a:solidFill>
            </a:endParaRPr>
          </a:p>
          <a:p>
            <a:endParaRPr lang="en-US" sz="4000" b="1" dirty="0" smtClean="0">
              <a:solidFill>
                <a:srgbClr val="7030A0"/>
              </a:solidFill>
            </a:endParaRPr>
          </a:p>
          <a:p>
            <a:r>
              <a:rPr lang="en-US" sz="4000" b="1" dirty="0" smtClean="0">
                <a:solidFill>
                  <a:srgbClr val="7030A0"/>
                </a:solidFill>
              </a:rPr>
              <a:t>How </a:t>
            </a:r>
            <a:r>
              <a:rPr lang="en-US" sz="4000" b="1" dirty="0">
                <a:solidFill>
                  <a:srgbClr val="7030A0"/>
                </a:solidFill>
              </a:rPr>
              <a:t>to set up Family Sharing</a:t>
            </a:r>
            <a:endParaRPr lang="en-US" sz="4000" dirty="0">
              <a:solidFill>
                <a:srgbClr val="7030A0"/>
              </a:solidFill>
            </a:endParaRPr>
          </a:p>
        </p:txBody>
      </p:sp>
      <p:sp>
        <p:nvSpPr>
          <p:cNvPr id="5" name="TextBox 4">
            <a:extLst>
              <a:ext uri="{FF2B5EF4-FFF2-40B4-BE49-F238E27FC236}">
                <a16:creationId xmlns:a16="http://schemas.microsoft.com/office/drawing/2014/main" xmlns="" id="{7463E8AB-8834-D2E7-C72B-4F969F224F7C}"/>
              </a:ext>
            </a:extLst>
          </p:cNvPr>
          <p:cNvSpPr txBox="1"/>
          <p:nvPr/>
        </p:nvSpPr>
        <p:spPr>
          <a:xfrm>
            <a:off x="263385" y="5105400"/>
            <a:ext cx="8141805" cy="369332"/>
          </a:xfrm>
          <a:prstGeom prst="rect">
            <a:avLst/>
          </a:prstGeom>
          <a:noFill/>
        </p:spPr>
        <p:txBody>
          <a:bodyPr wrap="square">
            <a:spAutoFit/>
          </a:bodyPr>
          <a:lstStyle/>
          <a:p>
            <a:r>
              <a:rPr lang="en-US" b="1" dirty="0">
                <a:solidFill>
                  <a:srgbClr val="0E101A"/>
                </a:solidFill>
                <a:effectLst/>
                <a:hlinkClick r:id="rId4"/>
              </a:rPr>
              <a:t>https://support.apple.com/en-us/HT201088</a:t>
            </a:r>
            <a:endParaRPr lang="en-US" dirty="0">
              <a:solidFill>
                <a:srgbClr val="0E101A"/>
              </a:solidFill>
              <a:effectLst/>
              <a:cs typeface="Calibri"/>
            </a:endParaRPr>
          </a:p>
        </p:txBody>
      </p:sp>
      <p:sp>
        <p:nvSpPr>
          <p:cNvPr id="3" name="TextBox 2">
            <a:extLst>
              <a:ext uri="{FF2B5EF4-FFF2-40B4-BE49-F238E27FC236}">
                <a16:creationId xmlns:a16="http://schemas.microsoft.com/office/drawing/2014/main" xmlns="" id="{8E6BB235-3785-3968-01C6-097BC808692D}"/>
              </a:ext>
            </a:extLst>
          </p:cNvPr>
          <p:cNvSpPr txBox="1"/>
          <p:nvPr/>
        </p:nvSpPr>
        <p:spPr>
          <a:xfrm>
            <a:off x="533400" y="2308071"/>
            <a:ext cx="7239000" cy="2785378"/>
          </a:xfrm>
          <a:prstGeom prst="rect">
            <a:avLst/>
          </a:prstGeom>
          <a:noFill/>
        </p:spPr>
        <p:txBody>
          <a:bodyPr wrap="square" rtlCol="0">
            <a:spAutoFit/>
          </a:bodyPr>
          <a:lstStyle/>
          <a:p>
            <a:pPr algn="l"/>
            <a:r>
              <a:rPr lang="en-US" sz="2500" b="1" i="0" dirty="0">
                <a:solidFill>
                  <a:srgbClr val="333333"/>
                </a:solidFill>
                <a:effectLst/>
                <a:latin typeface="+mj-lt"/>
              </a:rPr>
              <a:t>On your iPhone or iPad</a:t>
            </a:r>
          </a:p>
          <a:p>
            <a:pPr algn="l">
              <a:buFont typeface="+mj-lt"/>
              <a:buAutoNum type="arabicPeriod"/>
            </a:pPr>
            <a:r>
              <a:rPr lang="en-US" sz="2500" b="0" i="0" dirty="0">
                <a:solidFill>
                  <a:srgbClr val="333333"/>
                </a:solidFill>
                <a:effectLst/>
                <a:latin typeface="+mj-lt"/>
              </a:rPr>
              <a:t>Go to Settings.</a:t>
            </a:r>
          </a:p>
          <a:p>
            <a:pPr algn="l">
              <a:buFont typeface="+mj-lt"/>
              <a:buAutoNum type="arabicPeriod"/>
            </a:pPr>
            <a:r>
              <a:rPr lang="en-US" sz="2500" b="0" i="0" dirty="0">
                <a:solidFill>
                  <a:srgbClr val="333333"/>
                </a:solidFill>
                <a:effectLst/>
                <a:latin typeface="+mj-lt"/>
              </a:rPr>
              <a:t>Tap your name.</a:t>
            </a:r>
          </a:p>
          <a:p>
            <a:pPr algn="l">
              <a:buFont typeface="+mj-lt"/>
              <a:buAutoNum type="arabicPeriod"/>
            </a:pPr>
            <a:r>
              <a:rPr lang="en-US" sz="2500" b="0" i="0" dirty="0">
                <a:solidFill>
                  <a:srgbClr val="333333"/>
                </a:solidFill>
                <a:effectLst/>
                <a:latin typeface="+mj-lt"/>
              </a:rPr>
              <a:t>Tap Family Sharing, then tap Set Up Your Family.</a:t>
            </a:r>
          </a:p>
          <a:p>
            <a:pPr>
              <a:buFont typeface="+mj-lt"/>
              <a:buAutoNum type="arabicPeriod"/>
            </a:pPr>
            <a:r>
              <a:rPr lang="en-US" sz="2500" b="0" i="0" dirty="0">
                <a:solidFill>
                  <a:srgbClr val="333333"/>
                </a:solidFill>
                <a:effectLst/>
                <a:latin typeface="+mj-lt"/>
              </a:rPr>
              <a:t>Follow the onscreen instructions to set up your family and invite your family members.</a:t>
            </a:r>
          </a:p>
          <a:p>
            <a:pPr algn="l"/>
            <a:endParaRPr lang="en-US" sz="2500" b="0" i="0" dirty="0">
              <a:solidFill>
                <a:srgbClr val="333333"/>
              </a:solidFill>
              <a:effectLst/>
              <a:latin typeface="+mj-lt"/>
            </a:endParaRPr>
          </a:p>
        </p:txBody>
      </p:sp>
    </p:spTree>
    <p:extLst>
      <p:ext uri="{BB962C8B-B14F-4D97-AF65-F5344CB8AC3E}">
        <p14:creationId xmlns:p14="http://schemas.microsoft.com/office/powerpoint/2010/main" val="33062807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13855" y="6243248"/>
            <a:ext cx="9157855" cy="546350"/>
          </a:xfrm>
          <a:prstGeom prst="rect">
            <a:avLst/>
          </a:prstGeom>
        </p:spPr>
      </p:pic>
      <p:sp>
        <p:nvSpPr>
          <p:cNvPr id="7" name="TextBox 6"/>
          <p:cNvSpPr txBox="1"/>
          <p:nvPr/>
        </p:nvSpPr>
        <p:spPr>
          <a:xfrm>
            <a:off x="381000" y="152400"/>
            <a:ext cx="7696200" cy="707886"/>
          </a:xfrm>
          <a:prstGeom prst="rect">
            <a:avLst/>
          </a:prstGeom>
          <a:noFill/>
        </p:spPr>
        <p:txBody>
          <a:bodyPr wrap="square" rtlCol="0">
            <a:spAutoFit/>
          </a:bodyPr>
          <a:lstStyle/>
          <a:p>
            <a:r>
              <a:rPr lang="en-US" sz="4000" b="1" dirty="0">
                <a:solidFill>
                  <a:srgbClr val="0070C0"/>
                </a:solidFill>
              </a:rPr>
              <a:t>How to set up Family Sharing</a:t>
            </a:r>
            <a:endParaRPr lang="en-US" sz="4000" dirty="0">
              <a:solidFill>
                <a:srgbClr val="0070C0"/>
              </a:solidFill>
            </a:endParaRPr>
          </a:p>
        </p:txBody>
      </p:sp>
      <p:sp>
        <p:nvSpPr>
          <p:cNvPr id="3" name="TextBox 2">
            <a:extLst>
              <a:ext uri="{FF2B5EF4-FFF2-40B4-BE49-F238E27FC236}">
                <a16:creationId xmlns:a16="http://schemas.microsoft.com/office/drawing/2014/main" xmlns="" id="{8E6BB235-3785-3968-01C6-097BC808692D}"/>
              </a:ext>
            </a:extLst>
          </p:cNvPr>
          <p:cNvSpPr txBox="1"/>
          <p:nvPr/>
        </p:nvSpPr>
        <p:spPr>
          <a:xfrm>
            <a:off x="407796" y="913583"/>
            <a:ext cx="8077200" cy="5632311"/>
          </a:xfrm>
          <a:prstGeom prst="rect">
            <a:avLst/>
          </a:prstGeom>
          <a:noFill/>
        </p:spPr>
        <p:txBody>
          <a:bodyPr wrap="square" rtlCol="0">
            <a:spAutoFit/>
          </a:bodyPr>
          <a:lstStyle/>
          <a:p>
            <a:pPr algn="l"/>
            <a:r>
              <a:rPr lang="en-US" sz="2000" b="1" i="0" dirty="0" smtClean="0">
                <a:solidFill>
                  <a:srgbClr val="333333"/>
                </a:solidFill>
                <a:effectLst/>
                <a:latin typeface="+mj-lt"/>
              </a:rPr>
              <a:t>Invite people to join your family</a:t>
            </a:r>
          </a:p>
          <a:p>
            <a:pPr algn="l"/>
            <a:r>
              <a:rPr lang="en-US" sz="2000" b="0" i="0" dirty="0" smtClean="0">
                <a:solidFill>
                  <a:srgbClr val="333333"/>
                </a:solidFill>
                <a:effectLst/>
                <a:latin typeface="+mj-lt"/>
              </a:rPr>
              <a:t>If you choose to invite people later or want to add another member to your family, you can send an invitation via Messages, email, or in person.</a:t>
            </a:r>
          </a:p>
          <a:p>
            <a:pPr algn="l"/>
            <a:r>
              <a:rPr lang="en-US" sz="2000" b="0" i="0" dirty="0" smtClean="0">
                <a:solidFill>
                  <a:srgbClr val="333333"/>
                </a:solidFill>
                <a:effectLst/>
                <a:latin typeface="+mj-lt"/>
              </a:rPr>
              <a:t>If you have multiple Apple IDs, you can invite each of your accounts to the group, so you can share purchases from your other Apple IDs with your family.</a:t>
            </a:r>
          </a:p>
          <a:p>
            <a:pPr algn="l"/>
            <a:endParaRPr lang="en-US" sz="2000" b="0" i="0" dirty="0" smtClean="0">
              <a:solidFill>
                <a:srgbClr val="333333"/>
              </a:solidFill>
              <a:effectLst/>
              <a:latin typeface="+mj-lt"/>
            </a:endParaRPr>
          </a:p>
          <a:p>
            <a:pPr algn="l"/>
            <a:r>
              <a:rPr lang="en-US" sz="2000" b="1" i="0" dirty="0" smtClean="0">
                <a:solidFill>
                  <a:srgbClr val="333333"/>
                </a:solidFill>
                <a:effectLst/>
                <a:latin typeface="+mj-lt"/>
              </a:rPr>
              <a:t>On your iPhone or iPad with iOS 16 or later</a:t>
            </a:r>
          </a:p>
          <a:p>
            <a:pPr algn="l">
              <a:buFont typeface="+mj-lt"/>
              <a:buAutoNum type="arabicPeriod"/>
            </a:pPr>
            <a:r>
              <a:rPr lang="en-US" sz="2000" b="0" i="0" dirty="0" smtClean="0">
                <a:solidFill>
                  <a:srgbClr val="333333"/>
                </a:solidFill>
                <a:effectLst/>
                <a:latin typeface="+mj-lt"/>
              </a:rPr>
              <a:t>Go to Settings.</a:t>
            </a:r>
          </a:p>
          <a:p>
            <a:pPr algn="l">
              <a:buFont typeface="+mj-lt"/>
              <a:buAutoNum type="arabicPeriod"/>
            </a:pPr>
            <a:r>
              <a:rPr lang="en-US" sz="2000" b="0" i="0" dirty="0" smtClean="0">
                <a:solidFill>
                  <a:srgbClr val="333333"/>
                </a:solidFill>
                <a:effectLst/>
                <a:latin typeface="+mj-lt"/>
              </a:rPr>
              <a:t>Tap Family. </a:t>
            </a:r>
          </a:p>
          <a:p>
            <a:pPr algn="l">
              <a:buFont typeface="+mj-lt"/>
              <a:buAutoNum type="arabicPeriod"/>
            </a:pPr>
            <a:r>
              <a:rPr lang="en-US" sz="2000" b="0" i="0" dirty="0" smtClean="0">
                <a:solidFill>
                  <a:srgbClr val="333333"/>
                </a:solidFill>
                <a:effectLst/>
                <a:latin typeface="+mj-lt"/>
              </a:rPr>
              <a:t>Tap the Add Member button</a:t>
            </a:r>
          </a:p>
          <a:p>
            <a:pPr algn="l">
              <a:buFont typeface="+mj-lt"/>
              <a:buAutoNum type="arabicPeriod"/>
            </a:pPr>
            <a:r>
              <a:rPr lang="en-US" sz="2000" b="0" i="0" dirty="0" smtClean="0">
                <a:solidFill>
                  <a:srgbClr val="333333"/>
                </a:solidFill>
                <a:effectLst/>
                <a:latin typeface="+mj-lt"/>
              </a:rPr>
              <a:t>If your child doesn't have an Apple ID, tap Create an Account for a Child. But if your child already has an Apple ID, tap Invite People. They can enter their Apple ID password on your device to accept the invitation.</a:t>
            </a:r>
          </a:p>
          <a:p>
            <a:pPr algn="l">
              <a:buFont typeface="+mj-lt"/>
              <a:buAutoNum type="arabicPeriod"/>
            </a:pPr>
            <a:r>
              <a:rPr lang="en-US" sz="2000" b="0" i="0" dirty="0" smtClean="0">
                <a:solidFill>
                  <a:srgbClr val="333333"/>
                </a:solidFill>
                <a:effectLst/>
                <a:latin typeface="+mj-lt"/>
              </a:rPr>
              <a:t>Follow the onscreen instructions to set up parental controls, location sharing, and more.</a:t>
            </a:r>
          </a:p>
          <a:p>
            <a:pPr algn="l">
              <a:buFont typeface="+mj-lt"/>
              <a:buAutoNum type="arabicPeriod"/>
            </a:pPr>
            <a:endParaRPr lang="en-US" sz="2000" b="0" i="0" dirty="0" smtClean="0">
              <a:solidFill>
                <a:srgbClr val="333333"/>
              </a:solidFill>
              <a:effectLst/>
              <a:latin typeface="+mj-lt"/>
            </a:endParaRPr>
          </a:p>
          <a:p>
            <a:pPr algn="l"/>
            <a:endParaRPr lang="en-US" sz="2000" b="0" i="0" dirty="0">
              <a:solidFill>
                <a:srgbClr val="333333"/>
              </a:solidFill>
              <a:effectLst/>
              <a:latin typeface="+mj-lt"/>
            </a:endParaRPr>
          </a:p>
        </p:txBody>
      </p:sp>
    </p:spTree>
    <p:extLst>
      <p:ext uri="{BB962C8B-B14F-4D97-AF65-F5344CB8AC3E}">
        <p14:creationId xmlns:p14="http://schemas.microsoft.com/office/powerpoint/2010/main" val="307276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15343" y="6311650"/>
            <a:ext cx="9157855" cy="546350"/>
          </a:xfrm>
          <a:prstGeom prst="rect">
            <a:avLst/>
          </a:prstGeom>
        </p:spPr>
      </p:pic>
      <p:sp>
        <p:nvSpPr>
          <p:cNvPr id="7" name="TextBox 6"/>
          <p:cNvSpPr txBox="1"/>
          <p:nvPr/>
        </p:nvSpPr>
        <p:spPr>
          <a:xfrm>
            <a:off x="349738" y="392616"/>
            <a:ext cx="7696200" cy="707886"/>
          </a:xfrm>
          <a:prstGeom prst="rect">
            <a:avLst/>
          </a:prstGeom>
          <a:noFill/>
        </p:spPr>
        <p:txBody>
          <a:bodyPr wrap="square" rtlCol="0">
            <a:spAutoFit/>
          </a:bodyPr>
          <a:lstStyle/>
          <a:p>
            <a:r>
              <a:rPr lang="en-US" sz="4000" b="1" dirty="0">
                <a:solidFill>
                  <a:srgbClr val="0070C0"/>
                </a:solidFill>
              </a:rPr>
              <a:t>Risks of Social Media Use  </a:t>
            </a:r>
            <a:endParaRPr lang="en-US" sz="4000" dirty="0">
              <a:solidFill>
                <a:srgbClr val="0070C0"/>
              </a:solidFill>
            </a:endParaRPr>
          </a:p>
        </p:txBody>
      </p:sp>
      <p:sp>
        <p:nvSpPr>
          <p:cNvPr id="2" name="TextBox 1">
            <a:extLst>
              <a:ext uri="{FF2B5EF4-FFF2-40B4-BE49-F238E27FC236}">
                <a16:creationId xmlns:a16="http://schemas.microsoft.com/office/drawing/2014/main" xmlns="" id="{B65FB035-3C18-1564-237A-B3DC7D805C84}"/>
              </a:ext>
            </a:extLst>
          </p:cNvPr>
          <p:cNvSpPr txBox="1"/>
          <p:nvPr/>
        </p:nvSpPr>
        <p:spPr>
          <a:xfrm>
            <a:off x="349738" y="1219200"/>
            <a:ext cx="8253813" cy="4154984"/>
          </a:xfrm>
          <a:prstGeom prst="rect">
            <a:avLst/>
          </a:prstGeom>
          <a:noFill/>
        </p:spPr>
        <p:txBody>
          <a:bodyPr wrap="square" rtlCol="0">
            <a:spAutoFit/>
          </a:bodyPr>
          <a:lstStyle/>
          <a:p>
            <a:pPr marL="285750" indent="-285750">
              <a:buFont typeface="Arial" panose="020B0604020202020204" pitchFamily="34" charset="0"/>
              <a:buChar char="•"/>
            </a:pPr>
            <a:r>
              <a:rPr lang="en-US" sz="2800" dirty="0"/>
              <a:t>Cyberbullying  </a:t>
            </a:r>
            <a:r>
              <a:rPr lang="en-US" sz="2000" dirty="0">
                <a:solidFill>
                  <a:srgbClr val="FF0000"/>
                </a:solidFill>
              </a:rPr>
              <a:t>criminal harassment, hate crimes, violence</a:t>
            </a:r>
          </a:p>
          <a:p>
            <a:pPr marL="285750" indent="-285750">
              <a:buFont typeface="Arial" panose="020B0604020202020204" pitchFamily="34" charset="0"/>
              <a:buChar char="•"/>
            </a:pPr>
            <a:r>
              <a:rPr lang="en-US" sz="2800" dirty="0"/>
              <a:t>Exposure to inappropriate content  </a:t>
            </a:r>
            <a:r>
              <a:rPr lang="en-US" sz="2000" dirty="0">
                <a:solidFill>
                  <a:srgbClr val="FF0000"/>
                </a:solidFill>
              </a:rPr>
              <a:t>pornography, drugs, alcohol abuse, violence</a:t>
            </a:r>
            <a:endParaRPr lang="en-US" sz="2800" dirty="0">
              <a:solidFill>
                <a:srgbClr val="FF0000"/>
              </a:solidFill>
            </a:endParaRPr>
          </a:p>
          <a:p>
            <a:pPr marL="285750" indent="-285750">
              <a:buFont typeface="Arial" panose="020B0604020202020204" pitchFamily="34" charset="0"/>
              <a:buChar char="•"/>
            </a:pPr>
            <a:r>
              <a:rPr lang="en-US" sz="2800" dirty="0"/>
              <a:t>Privacy concerns  </a:t>
            </a:r>
            <a:r>
              <a:rPr lang="en-US" sz="2000" dirty="0">
                <a:solidFill>
                  <a:srgbClr val="FF0000"/>
                </a:solidFill>
              </a:rPr>
              <a:t>oversharing, location sharing, allowing people you do not know to be friends</a:t>
            </a:r>
          </a:p>
          <a:p>
            <a:pPr marL="285750" indent="-285750">
              <a:buFont typeface="Arial" panose="020B0604020202020204" pitchFamily="34" charset="0"/>
              <a:buChar char="•"/>
            </a:pPr>
            <a:r>
              <a:rPr lang="en-US" sz="2800" dirty="0"/>
              <a:t>Predators  </a:t>
            </a:r>
            <a:r>
              <a:rPr lang="en-US" sz="2000" dirty="0">
                <a:solidFill>
                  <a:srgbClr val="FF0000"/>
                </a:solidFill>
              </a:rPr>
              <a:t>pedophiles, scammers, pimps</a:t>
            </a:r>
          </a:p>
          <a:p>
            <a:pPr marL="285750" indent="-285750">
              <a:buFont typeface="Arial" panose="020B0604020202020204" pitchFamily="34" charset="0"/>
              <a:buChar char="•"/>
            </a:pPr>
            <a:r>
              <a:rPr lang="en-US" sz="2800" dirty="0"/>
              <a:t>Child Pornography  </a:t>
            </a:r>
            <a:r>
              <a:rPr lang="en-US" sz="2000" dirty="0">
                <a:solidFill>
                  <a:srgbClr val="FF0000"/>
                </a:solidFill>
              </a:rPr>
              <a:t>sexting, predators, websites, embarrassment</a:t>
            </a:r>
          </a:p>
          <a:p>
            <a:pPr marL="285750" indent="-285750">
              <a:buFont typeface="Arial" panose="020B0604020202020204" pitchFamily="34" charset="0"/>
              <a:buChar char="•"/>
            </a:pPr>
            <a:r>
              <a:rPr lang="en-US" sz="2800" dirty="0"/>
              <a:t>Sextortion  </a:t>
            </a:r>
            <a:r>
              <a:rPr lang="en-US" sz="2000" dirty="0">
                <a:solidFill>
                  <a:srgbClr val="FF0000"/>
                </a:solidFill>
              </a:rPr>
              <a:t>scammers, pedophiles, other students</a:t>
            </a:r>
          </a:p>
          <a:p>
            <a:pPr marL="285750" indent="-285750">
              <a:buFont typeface="Arial" panose="020B0604020202020204" pitchFamily="34" charset="0"/>
              <a:buChar char="•"/>
            </a:pPr>
            <a:r>
              <a:rPr lang="en-US" sz="2800" dirty="0"/>
              <a:t>Human Trafficking </a:t>
            </a:r>
            <a:r>
              <a:rPr lang="en-US" sz="2000" dirty="0">
                <a:solidFill>
                  <a:srgbClr val="FF0000"/>
                </a:solidFill>
              </a:rPr>
              <a:t>grooming, addiction, drugs, sex slavery, violence</a:t>
            </a:r>
          </a:p>
          <a:p>
            <a:pPr marL="285750" indent="-285750">
              <a:buFont typeface="Arial" panose="020B0604020202020204" pitchFamily="34" charset="0"/>
              <a:buChar char="•"/>
            </a:pPr>
            <a:r>
              <a:rPr lang="en-US" sz="2800" dirty="0"/>
              <a:t>Addiction </a:t>
            </a:r>
            <a:r>
              <a:rPr lang="en-US" sz="2000" dirty="0">
                <a:solidFill>
                  <a:srgbClr val="FF0000"/>
                </a:solidFill>
              </a:rPr>
              <a:t>drugs, alcohol, pornography</a:t>
            </a:r>
          </a:p>
        </p:txBody>
      </p:sp>
    </p:spTree>
    <p:extLst>
      <p:ext uri="{BB962C8B-B14F-4D97-AF65-F5344CB8AC3E}">
        <p14:creationId xmlns:p14="http://schemas.microsoft.com/office/powerpoint/2010/main" val="3364950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13855" y="6243248"/>
            <a:ext cx="9157855" cy="546350"/>
          </a:xfrm>
          <a:prstGeom prst="rect">
            <a:avLst/>
          </a:prstGeom>
        </p:spPr>
      </p:pic>
      <p:sp>
        <p:nvSpPr>
          <p:cNvPr id="7" name="TextBox 6"/>
          <p:cNvSpPr txBox="1"/>
          <p:nvPr/>
        </p:nvSpPr>
        <p:spPr>
          <a:xfrm>
            <a:off x="400878" y="408057"/>
            <a:ext cx="7696200" cy="707886"/>
          </a:xfrm>
          <a:prstGeom prst="rect">
            <a:avLst/>
          </a:prstGeom>
          <a:noFill/>
        </p:spPr>
        <p:txBody>
          <a:bodyPr wrap="square" rtlCol="0">
            <a:spAutoFit/>
          </a:bodyPr>
          <a:lstStyle/>
          <a:p>
            <a:r>
              <a:rPr lang="en-US" sz="4000" b="1" dirty="0">
                <a:solidFill>
                  <a:srgbClr val="FFC000"/>
                </a:solidFill>
              </a:rPr>
              <a:t>Google Family </a:t>
            </a:r>
            <a:r>
              <a:rPr lang="en-US" sz="4000" b="1" dirty="0" smtClean="0">
                <a:solidFill>
                  <a:srgbClr val="FFC000"/>
                </a:solidFill>
              </a:rPr>
              <a:t>Link For Android</a:t>
            </a:r>
            <a:endParaRPr lang="en-US" sz="4000" b="1" dirty="0">
              <a:solidFill>
                <a:srgbClr val="FFC000"/>
              </a:solidFill>
            </a:endParaRPr>
          </a:p>
        </p:txBody>
      </p:sp>
      <p:sp>
        <p:nvSpPr>
          <p:cNvPr id="3" name="TextBox 2">
            <a:extLst>
              <a:ext uri="{FF2B5EF4-FFF2-40B4-BE49-F238E27FC236}">
                <a16:creationId xmlns:a16="http://schemas.microsoft.com/office/drawing/2014/main" xmlns="" id="{8E6BB235-3785-3968-01C6-097BC808692D}"/>
              </a:ext>
            </a:extLst>
          </p:cNvPr>
          <p:cNvSpPr txBox="1"/>
          <p:nvPr/>
        </p:nvSpPr>
        <p:spPr>
          <a:xfrm>
            <a:off x="629478" y="1166877"/>
            <a:ext cx="7239000" cy="646331"/>
          </a:xfrm>
          <a:prstGeom prst="rect">
            <a:avLst/>
          </a:prstGeom>
          <a:noFill/>
        </p:spPr>
        <p:txBody>
          <a:bodyPr wrap="square" rtlCol="0">
            <a:spAutoFit/>
          </a:bodyPr>
          <a:lstStyle/>
          <a:p>
            <a:pPr algn="l">
              <a:buFont typeface="+mj-lt"/>
              <a:buAutoNum type="arabicPeriod"/>
            </a:pPr>
            <a:endParaRPr lang="en-US" b="0" i="0" dirty="0">
              <a:solidFill>
                <a:srgbClr val="333333"/>
              </a:solidFill>
              <a:effectLst/>
              <a:latin typeface="SF Pro Text"/>
            </a:endParaRPr>
          </a:p>
          <a:p>
            <a:pPr algn="l"/>
            <a:endParaRPr lang="en-US" b="0" i="0" dirty="0">
              <a:solidFill>
                <a:srgbClr val="333333"/>
              </a:solidFill>
              <a:effectLst/>
              <a:latin typeface="SF Pro Display"/>
            </a:endParaRPr>
          </a:p>
        </p:txBody>
      </p:sp>
      <p:sp>
        <p:nvSpPr>
          <p:cNvPr id="2" name="TextBox 1">
            <a:extLst>
              <a:ext uri="{FF2B5EF4-FFF2-40B4-BE49-F238E27FC236}">
                <a16:creationId xmlns:a16="http://schemas.microsoft.com/office/drawing/2014/main" xmlns="" id="{DF6B711A-169B-605B-8014-6E73179675F9}"/>
              </a:ext>
            </a:extLst>
          </p:cNvPr>
          <p:cNvSpPr txBox="1"/>
          <p:nvPr/>
        </p:nvSpPr>
        <p:spPr>
          <a:xfrm>
            <a:off x="125896" y="5334000"/>
            <a:ext cx="8915400" cy="646331"/>
          </a:xfrm>
          <a:prstGeom prst="rect">
            <a:avLst/>
          </a:prstGeom>
          <a:noFill/>
        </p:spPr>
        <p:txBody>
          <a:bodyPr wrap="square" rtlCol="0">
            <a:spAutoFit/>
          </a:bodyPr>
          <a:lstStyle/>
          <a:p>
            <a:r>
              <a:rPr lang="en-US" dirty="0">
                <a:hlinkClick r:id="rId4"/>
              </a:rPr>
              <a:t>https://support.google.com/families/answer/7101025?hl=en#zippy=%2Csupervise-your-childs-device</a:t>
            </a:r>
            <a:endParaRPr lang="en-US" dirty="0"/>
          </a:p>
        </p:txBody>
      </p:sp>
      <p:sp>
        <p:nvSpPr>
          <p:cNvPr id="4" name="TextBox 3">
            <a:extLst>
              <a:ext uri="{FF2B5EF4-FFF2-40B4-BE49-F238E27FC236}">
                <a16:creationId xmlns:a16="http://schemas.microsoft.com/office/drawing/2014/main" xmlns="" id="{93E0FCF0-ED2E-B0A9-0EA7-0207AB0A536F}"/>
              </a:ext>
            </a:extLst>
          </p:cNvPr>
          <p:cNvSpPr txBox="1"/>
          <p:nvPr/>
        </p:nvSpPr>
        <p:spPr>
          <a:xfrm>
            <a:off x="400878" y="1404673"/>
            <a:ext cx="8488018" cy="3447098"/>
          </a:xfrm>
          <a:prstGeom prst="rect">
            <a:avLst/>
          </a:prstGeom>
          <a:noFill/>
        </p:spPr>
        <p:txBody>
          <a:bodyPr wrap="square" rtlCol="0">
            <a:spAutoFit/>
          </a:bodyPr>
          <a:lstStyle/>
          <a:p>
            <a:pPr algn="l"/>
            <a:r>
              <a:rPr lang="en-US" sz="2000" b="1" i="0" dirty="0">
                <a:solidFill>
                  <a:srgbClr val="1F1F1F"/>
                </a:solidFill>
                <a:effectLst/>
                <a:latin typeface="+mj-lt"/>
              </a:rPr>
              <a:t>To use Family Link to supervise your child’s device, the child needs to:</a:t>
            </a:r>
          </a:p>
          <a:p>
            <a:pPr marL="342900" indent="-342900" algn="l" fontAlgn="base">
              <a:buFont typeface="Arial" panose="020B0604020202020204" pitchFamily="34" charset="0"/>
              <a:buChar char="•"/>
            </a:pPr>
            <a:r>
              <a:rPr lang="en-US" sz="2000" b="0" i="0" dirty="0">
                <a:solidFill>
                  <a:srgbClr val="1F1F1F"/>
                </a:solidFill>
                <a:effectLst/>
                <a:latin typeface="+mj-lt"/>
              </a:rPr>
              <a:t>Have a Google Account.</a:t>
            </a:r>
          </a:p>
          <a:p>
            <a:pPr marL="342900" indent="-342900" algn="l" fontAlgn="base">
              <a:buFont typeface="Arial" panose="020B0604020202020204" pitchFamily="34" charset="0"/>
              <a:buChar char="•"/>
            </a:pPr>
            <a:r>
              <a:rPr lang="en-US" sz="2000" b="0" i="0" dirty="0">
                <a:solidFill>
                  <a:srgbClr val="1F1F1F"/>
                </a:solidFill>
                <a:effectLst/>
                <a:latin typeface="+mj-lt"/>
              </a:rPr>
              <a:t>Have an Android device (running 5.1 or higher) or a Chromebook (running Chrome OS 71 or higher). Learn how to update your </a:t>
            </a:r>
            <a:r>
              <a:rPr lang="en-US" sz="2000" b="0" i="0" u="none" strike="noStrike" dirty="0">
                <a:solidFill>
                  <a:srgbClr val="0B57D0"/>
                </a:solidFill>
                <a:effectLst/>
                <a:latin typeface="+mj-lt"/>
                <a:hlinkClick r:id="rId5"/>
              </a:rPr>
              <a:t>Android</a:t>
            </a:r>
            <a:r>
              <a:rPr lang="en-US" sz="2000" b="0" i="0" dirty="0">
                <a:solidFill>
                  <a:srgbClr val="1F1F1F"/>
                </a:solidFill>
                <a:effectLst/>
                <a:latin typeface="+mj-lt"/>
              </a:rPr>
              <a:t> or </a:t>
            </a:r>
            <a:r>
              <a:rPr lang="en-US" sz="2000" b="0" i="0" u="none" strike="noStrike" dirty="0">
                <a:solidFill>
                  <a:srgbClr val="0B57D0"/>
                </a:solidFill>
                <a:effectLst/>
                <a:latin typeface="+mj-lt"/>
                <a:hlinkClick r:id="rId6"/>
              </a:rPr>
              <a:t>Chrome OS</a:t>
            </a:r>
            <a:r>
              <a:rPr lang="en-US" sz="2000" b="0" i="0" dirty="0">
                <a:solidFill>
                  <a:srgbClr val="1F1F1F"/>
                </a:solidFill>
                <a:effectLst/>
                <a:latin typeface="+mj-lt"/>
              </a:rPr>
              <a:t> version.</a:t>
            </a:r>
          </a:p>
          <a:p>
            <a:pPr algn="l" fontAlgn="base"/>
            <a:endParaRPr lang="en-US" sz="2000" dirty="0">
              <a:solidFill>
                <a:srgbClr val="1F1F1F"/>
              </a:solidFill>
              <a:latin typeface="+mj-lt"/>
            </a:endParaRPr>
          </a:p>
          <a:p>
            <a:pPr algn="l" fontAlgn="base"/>
            <a:r>
              <a:rPr lang="en-US" sz="2000" b="1" dirty="0">
                <a:solidFill>
                  <a:srgbClr val="1F1F1F"/>
                </a:solidFill>
                <a:latin typeface="+mj-lt"/>
              </a:rPr>
              <a:t>What can it manage:</a:t>
            </a:r>
          </a:p>
          <a:p>
            <a:pPr marL="285750" indent="-285750" algn="l" fontAlgn="base">
              <a:buFont typeface="Arial" panose="020B0604020202020204" pitchFamily="34" charset="0"/>
              <a:buChar char="•"/>
            </a:pPr>
            <a:r>
              <a:rPr lang="en-US" sz="2000" b="0" i="0" dirty="0">
                <a:solidFill>
                  <a:srgbClr val="1F1F1F"/>
                </a:solidFill>
                <a:effectLst/>
                <a:latin typeface="+mj-lt"/>
              </a:rPr>
              <a:t>Screen time limits</a:t>
            </a:r>
          </a:p>
          <a:p>
            <a:pPr marL="285750" indent="-285750" algn="l" fontAlgn="base">
              <a:buFont typeface="Arial" panose="020B0604020202020204" pitchFamily="34" charset="0"/>
              <a:buChar char="•"/>
            </a:pPr>
            <a:r>
              <a:rPr lang="en-US" sz="2000" dirty="0">
                <a:solidFill>
                  <a:srgbClr val="1F1F1F"/>
                </a:solidFill>
                <a:latin typeface="+mj-lt"/>
              </a:rPr>
              <a:t>Allow or block apps</a:t>
            </a:r>
          </a:p>
          <a:p>
            <a:pPr marL="285750" indent="-285750" algn="l" fontAlgn="base">
              <a:buFont typeface="Arial" panose="020B0604020202020204" pitchFamily="34" charset="0"/>
              <a:buChar char="•"/>
            </a:pPr>
            <a:r>
              <a:rPr lang="en-US" sz="2000" b="0" i="0" dirty="0">
                <a:solidFill>
                  <a:srgbClr val="1F1F1F"/>
                </a:solidFill>
                <a:effectLst/>
                <a:latin typeface="+mj-lt"/>
              </a:rPr>
              <a:t>Find child's location</a:t>
            </a:r>
          </a:p>
          <a:p>
            <a:endParaRPr lang="en-US" dirty="0"/>
          </a:p>
        </p:txBody>
      </p:sp>
    </p:spTree>
    <p:extLst>
      <p:ext uri="{BB962C8B-B14F-4D97-AF65-F5344CB8AC3E}">
        <p14:creationId xmlns:p14="http://schemas.microsoft.com/office/powerpoint/2010/main" val="16326060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13855" y="6243248"/>
            <a:ext cx="9157855" cy="546350"/>
          </a:xfrm>
          <a:prstGeom prst="rect">
            <a:avLst/>
          </a:prstGeom>
        </p:spPr>
      </p:pic>
      <p:sp>
        <p:nvSpPr>
          <p:cNvPr id="7" name="TextBox 6"/>
          <p:cNvSpPr txBox="1"/>
          <p:nvPr/>
        </p:nvSpPr>
        <p:spPr>
          <a:xfrm>
            <a:off x="400878" y="408057"/>
            <a:ext cx="7696200" cy="707886"/>
          </a:xfrm>
          <a:prstGeom prst="rect">
            <a:avLst/>
          </a:prstGeom>
          <a:noFill/>
        </p:spPr>
        <p:txBody>
          <a:bodyPr wrap="square" rtlCol="0">
            <a:spAutoFit/>
          </a:bodyPr>
          <a:lstStyle/>
          <a:p>
            <a:r>
              <a:rPr lang="en-US" sz="4000" b="1" dirty="0">
                <a:solidFill>
                  <a:srgbClr val="FFC000"/>
                </a:solidFill>
              </a:rPr>
              <a:t>Google Family Link For Android</a:t>
            </a:r>
            <a:endParaRPr lang="en-US" sz="4000" b="1" dirty="0">
              <a:solidFill>
                <a:srgbClr val="FFC000"/>
              </a:solidFill>
            </a:endParaRPr>
          </a:p>
        </p:txBody>
      </p:sp>
      <p:sp>
        <p:nvSpPr>
          <p:cNvPr id="3" name="TextBox 2">
            <a:extLst>
              <a:ext uri="{FF2B5EF4-FFF2-40B4-BE49-F238E27FC236}">
                <a16:creationId xmlns:a16="http://schemas.microsoft.com/office/drawing/2014/main" xmlns="" id="{8E6BB235-3785-3968-01C6-097BC808692D}"/>
              </a:ext>
            </a:extLst>
          </p:cNvPr>
          <p:cNvSpPr txBox="1"/>
          <p:nvPr/>
        </p:nvSpPr>
        <p:spPr>
          <a:xfrm>
            <a:off x="533400" y="1164935"/>
            <a:ext cx="7239000" cy="646331"/>
          </a:xfrm>
          <a:prstGeom prst="rect">
            <a:avLst/>
          </a:prstGeom>
          <a:noFill/>
        </p:spPr>
        <p:txBody>
          <a:bodyPr wrap="square" rtlCol="0">
            <a:spAutoFit/>
          </a:bodyPr>
          <a:lstStyle/>
          <a:p>
            <a:pPr algn="l">
              <a:buFont typeface="+mj-lt"/>
              <a:buAutoNum type="arabicPeriod"/>
            </a:pPr>
            <a:endParaRPr lang="en-US" b="0" i="0" dirty="0">
              <a:solidFill>
                <a:srgbClr val="333333"/>
              </a:solidFill>
              <a:effectLst/>
              <a:latin typeface="SF Pro Text"/>
            </a:endParaRPr>
          </a:p>
          <a:p>
            <a:pPr algn="l"/>
            <a:endParaRPr lang="en-US" b="0" i="0" dirty="0">
              <a:solidFill>
                <a:srgbClr val="333333"/>
              </a:solidFill>
              <a:effectLst/>
              <a:latin typeface="SF Pro Display"/>
            </a:endParaRPr>
          </a:p>
        </p:txBody>
      </p:sp>
      <p:sp>
        <p:nvSpPr>
          <p:cNvPr id="2" name="TextBox 1">
            <a:extLst>
              <a:ext uri="{FF2B5EF4-FFF2-40B4-BE49-F238E27FC236}">
                <a16:creationId xmlns:a16="http://schemas.microsoft.com/office/drawing/2014/main" xmlns="" id="{DF6B711A-169B-605B-8014-6E73179675F9}"/>
              </a:ext>
            </a:extLst>
          </p:cNvPr>
          <p:cNvSpPr txBox="1"/>
          <p:nvPr/>
        </p:nvSpPr>
        <p:spPr>
          <a:xfrm>
            <a:off x="400878" y="5410200"/>
            <a:ext cx="8915400" cy="646331"/>
          </a:xfrm>
          <a:prstGeom prst="rect">
            <a:avLst/>
          </a:prstGeom>
          <a:noFill/>
        </p:spPr>
        <p:txBody>
          <a:bodyPr wrap="square" rtlCol="0">
            <a:spAutoFit/>
          </a:bodyPr>
          <a:lstStyle/>
          <a:p>
            <a:r>
              <a:rPr lang="en-US" dirty="0">
                <a:hlinkClick r:id="rId4"/>
              </a:rPr>
              <a:t>https://support.google.com/families/answer/7101025?hl=en#zippy=%2Csupervise-your-childs-device</a:t>
            </a:r>
            <a:endParaRPr lang="en-US" dirty="0"/>
          </a:p>
        </p:txBody>
      </p:sp>
      <p:sp>
        <p:nvSpPr>
          <p:cNvPr id="4" name="TextBox 3">
            <a:extLst>
              <a:ext uri="{FF2B5EF4-FFF2-40B4-BE49-F238E27FC236}">
                <a16:creationId xmlns:a16="http://schemas.microsoft.com/office/drawing/2014/main" xmlns="" id="{93E0FCF0-ED2E-B0A9-0EA7-0207AB0A536F}"/>
              </a:ext>
            </a:extLst>
          </p:cNvPr>
          <p:cNvSpPr txBox="1"/>
          <p:nvPr/>
        </p:nvSpPr>
        <p:spPr>
          <a:xfrm>
            <a:off x="125896" y="1404673"/>
            <a:ext cx="8763000" cy="3785652"/>
          </a:xfrm>
          <a:prstGeom prst="rect">
            <a:avLst/>
          </a:prstGeom>
          <a:noFill/>
        </p:spPr>
        <p:txBody>
          <a:bodyPr wrap="square" rtlCol="0">
            <a:spAutoFit/>
          </a:bodyPr>
          <a:lstStyle/>
          <a:p>
            <a:pPr algn="l"/>
            <a:r>
              <a:rPr lang="en-US" sz="2000" b="0" i="0" dirty="0">
                <a:solidFill>
                  <a:srgbClr val="1F1F1F"/>
                </a:solidFill>
                <a:effectLst/>
                <a:latin typeface="+mj-lt"/>
              </a:rPr>
              <a:t>You can use the Family Link App to </a:t>
            </a:r>
            <a:r>
              <a:rPr lang="en-US" sz="2000" b="0" i="0" u="none" strike="noStrike" dirty="0">
                <a:solidFill>
                  <a:srgbClr val="0B57D0"/>
                </a:solidFill>
                <a:effectLst/>
                <a:latin typeface="+mj-lt"/>
                <a:hlinkClick r:id="rId5"/>
              </a:rPr>
              <a:t>create a Google Account for your child under 13</a:t>
            </a:r>
            <a:r>
              <a:rPr lang="en-US" sz="2000" b="0" i="0" dirty="0">
                <a:solidFill>
                  <a:srgbClr val="1F1F1F"/>
                </a:solidFill>
                <a:effectLst/>
                <a:latin typeface="+mj-lt"/>
              </a:rPr>
              <a:t> (or the applicable age in your country). You can also use Family Link to </a:t>
            </a:r>
            <a:r>
              <a:rPr lang="en-US" sz="2000" b="0" i="0" u="none" strike="noStrike" dirty="0">
                <a:solidFill>
                  <a:srgbClr val="0B57D0"/>
                </a:solidFill>
                <a:effectLst/>
                <a:latin typeface="+mj-lt"/>
                <a:hlinkClick r:id="rId6"/>
              </a:rPr>
              <a:t>add supervision to your child's existing Google Account</a:t>
            </a:r>
            <a:r>
              <a:rPr lang="en-US" sz="2000" b="0" i="0" dirty="0" smtClean="0">
                <a:solidFill>
                  <a:srgbClr val="1F1F1F"/>
                </a:solidFill>
                <a:effectLst/>
                <a:latin typeface="+mj-lt"/>
              </a:rPr>
              <a:t>.</a:t>
            </a:r>
          </a:p>
          <a:p>
            <a:pPr algn="l"/>
            <a:endParaRPr lang="en-US" sz="2000" b="0" i="0" dirty="0">
              <a:solidFill>
                <a:srgbClr val="1F1F1F"/>
              </a:solidFill>
              <a:effectLst/>
              <a:latin typeface="+mj-lt"/>
            </a:endParaRPr>
          </a:p>
          <a:p>
            <a:pPr algn="l"/>
            <a:r>
              <a:rPr lang="en-US" sz="2000" b="1" i="0" dirty="0">
                <a:solidFill>
                  <a:srgbClr val="1F1F1F"/>
                </a:solidFill>
                <a:effectLst/>
                <a:latin typeface="+mj-lt"/>
              </a:rPr>
              <a:t>Important:</a:t>
            </a:r>
            <a:endParaRPr lang="en-US" sz="2000" b="0" i="0" dirty="0">
              <a:solidFill>
                <a:srgbClr val="1F1F1F"/>
              </a:solidFill>
              <a:effectLst/>
              <a:latin typeface="+mj-lt"/>
            </a:endParaRPr>
          </a:p>
          <a:p>
            <a:pPr marL="342900" indent="-342900" algn="l" fontAlgn="base">
              <a:buFont typeface="Arial" panose="020B0604020202020204" pitchFamily="34" charset="0"/>
              <a:buChar char="•"/>
            </a:pPr>
            <a:r>
              <a:rPr lang="en-US" sz="2000" b="0" i="0" dirty="0">
                <a:solidFill>
                  <a:srgbClr val="1F1F1F"/>
                </a:solidFill>
                <a:effectLst/>
                <a:latin typeface="+mj-lt"/>
              </a:rPr>
              <a:t>Family Link may not be available in all countries or regions.</a:t>
            </a:r>
          </a:p>
          <a:p>
            <a:pPr marL="342900" indent="-342900" algn="l" fontAlgn="base">
              <a:buFont typeface="Arial" panose="020B0604020202020204" pitchFamily="34" charset="0"/>
              <a:buChar char="•"/>
            </a:pPr>
            <a:r>
              <a:rPr lang="en-US" sz="2000" b="0" i="0" dirty="0">
                <a:solidFill>
                  <a:srgbClr val="1F1F1F"/>
                </a:solidFill>
                <a:effectLst/>
                <a:latin typeface="+mj-lt"/>
              </a:rPr>
              <a:t>iPhones, iPads, and computers other than Chromebooks </a:t>
            </a:r>
            <a:r>
              <a:rPr lang="en-US" sz="2000" b="0" i="0" u="none" strike="noStrike" dirty="0">
                <a:solidFill>
                  <a:srgbClr val="0B57D0"/>
                </a:solidFill>
                <a:effectLst/>
                <a:latin typeface="+mj-lt"/>
                <a:hlinkClick r:id="rId7"/>
              </a:rPr>
              <a:t>can't be supervised with Family Link</a:t>
            </a:r>
            <a:r>
              <a:rPr lang="en-US" sz="2000" b="0" i="0" dirty="0">
                <a:solidFill>
                  <a:srgbClr val="1F1F1F"/>
                </a:solidFill>
                <a:effectLst/>
                <a:latin typeface="+mj-lt"/>
              </a:rPr>
              <a:t>.</a:t>
            </a:r>
          </a:p>
          <a:p>
            <a:pPr marL="342900" indent="-342900" algn="l" fontAlgn="base">
              <a:buFont typeface="Arial" panose="020B0604020202020204" pitchFamily="34" charset="0"/>
              <a:buChar char="•"/>
            </a:pPr>
            <a:r>
              <a:rPr lang="en-US" sz="2000" b="0" i="0" dirty="0">
                <a:solidFill>
                  <a:srgbClr val="1F1F1F"/>
                </a:solidFill>
                <a:effectLst/>
                <a:latin typeface="+mj-lt"/>
              </a:rPr>
              <a:t>Google Workspace for Education accounts can't be managed by Family Link.</a:t>
            </a:r>
          </a:p>
          <a:p>
            <a:pPr marL="342900" indent="-342900" algn="l" fontAlgn="base">
              <a:buFont typeface="Arial" panose="020B0604020202020204" pitchFamily="34" charset="0"/>
              <a:buChar char="•"/>
            </a:pPr>
            <a:r>
              <a:rPr lang="en-US" sz="2000" b="0" i="0" dirty="0">
                <a:solidFill>
                  <a:srgbClr val="1F1F1F"/>
                </a:solidFill>
                <a:effectLst/>
                <a:latin typeface="+mj-lt"/>
              </a:rPr>
              <a:t>Family Link’s purchase approval settings only apply to purchases made through Google Play’s billing system.</a:t>
            </a:r>
          </a:p>
          <a:p>
            <a:endParaRPr lang="en-US" sz="2000" dirty="0">
              <a:latin typeface="+mj-lt"/>
            </a:endParaRPr>
          </a:p>
        </p:txBody>
      </p:sp>
    </p:spTree>
    <p:extLst>
      <p:ext uri="{BB962C8B-B14F-4D97-AF65-F5344CB8AC3E}">
        <p14:creationId xmlns:p14="http://schemas.microsoft.com/office/powerpoint/2010/main" val="9982367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13855" y="6243248"/>
            <a:ext cx="9157855" cy="546350"/>
          </a:xfrm>
          <a:prstGeom prst="rect">
            <a:avLst/>
          </a:prstGeom>
        </p:spPr>
      </p:pic>
      <p:sp>
        <p:nvSpPr>
          <p:cNvPr id="7" name="TextBox 6"/>
          <p:cNvSpPr txBox="1"/>
          <p:nvPr/>
        </p:nvSpPr>
        <p:spPr>
          <a:xfrm>
            <a:off x="400878" y="408057"/>
            <a:ext cx="7696200" cy="707886"/>
          </a:xfrm>
          <a:prstGeom prst="rect">
            <a:avLst/>
          </a:prstGeom>
          <a:noFill/>
        </p:spPr>
        <p:txBody>
          <a:bodyPr wrap="square" rtlCol="0">
            <a:spAutoFit/>
          </a:bodyPr>
          <a:lstStyle/>
          <a:p>
            <a:r>
              <a:rPr lang="en-US" sz="4000" b="1" dirty="0">
                <a:solidFill>
                  <a:srgbClr val="FFC000"/>
                </a:solidFill>
              </a:rPr>
              <a:t>Google Family Link For Android</a:t>
            </a:r>
            <a:endParaRPr lang="en-US" sz="4000" b="1" dirty="0">
              <a:solidFill>
                <a:srgbClr val="FFC000"/>
              </a:solidFill>
            </a:endParaRPr>
          </a:p>
        </p:txBody>
      </p:sp>
      <p:sp>
        <p:nvSpPr>
          <p:cNvPr id="3" name="TextBox 2">
            <a:extLst>
              <a:ext uri="{FF2B5EF4-FFF2-40B4-BE49-F238E27FC236}">
                <a16:creationId xmlns:a16="http://schemas.microsoft.com/office/drawing/2014/main" xmlns="" id="{8E6BB235-3785-3968-01C6-097BC808692D}"/>
              </a:ext>
            </a:extLst>
          </p:cNvPr>
          <p:cNvSpPr txBox="1"/>
          <p:nvPr/>
        </p:nvSpPr>
        <p:spPr>
          <a:xfrm>
            <a:off x="533400" y="1164935"/>
            <a:ext cx="7239000" cy="646331"/>
          </a:xfrm>
          <a:prstGeom prst="rect">
            <a:avLst/>
          </a:prstGeom>
          <a:noFill/>
        </p:spPr>
        <p:txBody>
          <a:bodyPr wrap="square" rtlCol="0">
            <a:spAutoFit/>
          </a:bodyPr>
          <a:lstStyle/>
          <a:p>
            <a:pPr algn="l">
              <a:buFont typeface="+mj-lt"/>
              <a:buAutoNum type="arabicPeriod"/>
            </a:pPr>
            <a:endParaRPr lang="en-US" b="0" i="0" dirty="0">
              <a:solidFill>
                <a:srgbClr val="333333"/>
              </a:solidFill>
              <a:effectLst/>
              <a:latin typeface="SF Pro Text"/>
            </a:endParaRPr>
          </a:p>
          <a:p>
            <a:pPr algn="l"/>
            <a:endParaRPr lang="en-US" b="0" i="0" dirty="0">
              <a:solidFill>
                <a:srgbClr val="333333"/>
              </a:solidFill>
              <a:effectLst/>
              <a:latin typeface="SF Pro Display"/>
            </a:endParaRPr>
          </a:p>
        </p:txBody>
      </p:sp>
      <p:sp>
        <p:nvSpPr>
          <p:cNvPr id="2" name="TextBox 1">
            <a:extLst>
              <a:ext uri="{FF2B5EF4-FFF2-40B4-BE49-F238E27FC236}">
                <a16:creationId xmlns:a16="http://schemas.microsoft.com/office/drawing/2014/main" xmlns="" id="{DF6B711A-169B-605B-8014-6E73179675F9}"/>
              </a:ext>
            </a:extLst>
          </p:cNvPr>
          <p:cNvSpPr txBox="1"/>
          <p:nvPr/>
        </p:nvSpPr>
        <p:spPr>
          <a:xfrm>
            <a:off x="228600" y="5547925"/>
            <a:ext cx="8686800" cy="646331"/>
          </a:xfrm>
          <a:prstGeom prst="rect">
            <a:avLst/>
          </a:prstGeom>
          <a:noFill/>
        </p:spPr>
        <p:txBody>
          <a:bodyPr wrap="square" rtlCol="0">
            <a:spAutoFit/>
          </a:bodyPr>
          <a:lstStyle/>
          <a:p>
            <a:r>
              <a:rPr lang="en-US" dirty="0">
                <a:hlinkClick r:id="rId4"/>
              </a:rPr>
              <a:t>https://support.google.com/families/answer/7101025?hl=en#zippy=%2Csupervise-your-childs-device</a:t>
            </a:r>
            <a:endParaRPr lang="en-US" dirty="0"/>
          </a:p>
        </p:txBody>
      </p:sp>
      <p:sp>
        <p:nvSpPr>
          <p:cNvPr id="4" name="TextBox 3">
            <a:extLst>
              <a:ext uri="{FF2B5EF4-FFF2-40B4-BE49-F238E27FC236}">
                <a16:creationId xmlns:a16="http://schemas.microsoft.com/office/drawing/2014/main" xmlns="" id="{93E0FCF0-ED2E-B0A9-0EA7-0207AB0A536F}"/>
              </a:ext>
            </a:extLst>
          </p:cNvPr>
          <p:cNvSpPr txBox="1"/>
          <p:nvPr/>
        </p:nvSpPr>
        <p:spPr>
          <a:xfrm>
            <a:off x="125896" y="1404673"/>
            <a:ext cx="8763000" cy="3416320"/>
          </a:xfrm>
          <a:prstGeom prst="rect">
            <a:avLst/>
          </a:prstGeom>
          <a:noFill/>
        </p:spPr>
        <p:txBody>
          <a:bodyPr wrap="square" rtlCol="0">
            <a:spAutoFit/>
          </a:bodyPr>
          <a:lstStyle/>
          <a:p>
            <a:pPr algn="l"/>
            <a:r>
              <a:rPr lang="en-US" b="1" i="0" dirty="0" smtClean="0">
                <a:solidFill>
                  <a:srgbClr val="1F1F1F"/>
                </a:solidFill>
                <a:effectLst/>
                <a:latin typeface="Google Sans Text"/>
              </a:rPr>
              <a:t>Important</a:t>
            </a:r>
            <a:r>
              <a:rPr lang="en-US" b="1" i="0" dirty="0">
                <a:solidFill>
                  <a:srgbClr val="1F1F1F"/>
                </a:solidFill>
                <a:effectLst/>
                <a:latin typeface="Google Sans Text"/>
              </a:rPr>
              <a:t>:</a:t>
            </a:r>
            <a:r>
              <a:rPr lang="en-US" b="0" i="0" dirty="0">
                <a:solidFill>
                  <a:srgbClr val="1F1F1F"/>
                </a:solidFill>
                <a:effectLst/>
                <a:latin typeface="Google Sans Text"/>
              </a:rPr>
              <a:t> To see your child's Android device location or remotely manage their screen time and apps, you need the </a:t>
            </a:r>
            <a:r>
              <a:rPr lang="en-US" b="0" i="0" u="none" strike="noStrike" dirty="0">
                <a:solidFill>
                  <a:srgbClr val="0B57D0"/>
                </a:solidFill>
                <a:effectLst/>
                <a:latin typeface="Google Sans Text"/>
                <a:hlinkClick r:id="rId5"/>
              </a:rPr>
              <a:t>Family Link app</a:t>
            </a:r>
            <a:r>
              <a:rPr lang="en-US" b="0" i="0" dirty="0">
                <a:solidFill>
                  <a:srgbClr val="1F1F1F"/>
                </a:solidFill>
                <a:effectLst/>
                <a:latin typeface="Google Sans Text"/>
              </a:rPr>
              <a:t>.</a:t>
            </a:r>
          </a:p>
          <a:p>
            <a:pPr algn="l"/>
            <a:r>
              <a:rPr lang="en-US" b="0" i="0" dirty="0">
                <a:solidFill>
                  <a:srgbClr val="1F1F1F"/>
                </a:solidFill>
                <a:effectLst/>
                <a:latin typeface="Google Sans Text"/>
              </a:rPr>
              <a:t>As a parent, you can use Family Link to do things like:</a:t>
            </a:r>
          </a:p>
          <a:p>
            <a:pPr marL="285750" indent="-285750" algn="l" fontAlgn="base">
              <a:buFont typeface="Arial" panose="020B0604020202020204" pitchFamily="34" charset="0"/>
              <a:buChar char="•"/>
            </a:pPr>
            <a:r>
              <a:rPr lang="en-US" b="0" i="0" u="none" strike="noStrike" dirty="0">
                <a:solidFill>
                  <a:srgbClr val="0B57D0"/>
                </a:solidFill>
                <a:effectLst/>
                <a:latin typeface="Google Sans Text"/>
                <a:hlinkClick r:id="rId6"/>
              </a:rPr>
              <a:t>Change some of your child's Google Account settings</a:t>
            </a:r>
            <a:r>
              <a:rPr lang="en-US" b="0" i="0" dirty="0">
                <a:solidFill>
                  <a:srgbClr val="1F1F1F"/>
                </a:solidFill>
                <a:effectLst/>
                <a:latin typeface="Google Sans Text"/>
              </a:rPr>
              <a:t>.</a:t>
            </a:r>
          </a:p>
          <a:p>
            <a:pPr marL="285750" indent="-285750" algn="l" fontAlgn="base">
              <a:buFont typeface="Arial" panose="020B0604020202020204" pitchFamily="34" charset="0"/>
              <a:buChar char="•"/>
            </a:pPr>
            <a:r>
              <a:rPr lang="en-US" b="1" i="0" u="none" strike="noStrike" dirty="0">
                <a:solidFill>
                  <a:srgbClr val="0B57D0"/>
                </a:solidFill>
                <a:effectLst/>
                <a:latin typeface="Google Sans Text"/>
                <a:hlinkClick r:id="rId7"/>
              </a:rPr>
              <a:t>Manage your child's apps</a:t>
            </a:r>
            <a:r>
              <a:rPr lang="en-US" b="1" i="0" dirty="0">
                <a:solidFill>
                  <a:srgbClr val="1F1F1F"/>
                </a:solidFill>
                <a:effectLst/>
                <a:latin typeface="Google Sans Text"/>
              </a:rPr>
              <a:t> on supervised devices:</a:t>
            </a:r>
            <a:r>
              <a:rPr lang="en-US" b="0" i="0" dirty="0">
                <a:solidFill>
                  <a:srgbClr val="1F1F1F"/>
                </a:solidFill>
                <a:effectLst/>
                <a:latin typeface="Google Sans Text"/>
              </a:rPr>
              <a:t> Decide which apps your child can download or purchase, block or allow apps, and change app permissions.</a:t>
            </a:r>
          </a:p>
          <a:p>
            <a:pPr marL="285750" indent="-285750" algn="l" fontAlgn="base">
              <a:buFont typeface="Arial" panose="020B0604020202020204" pitchFamily="34" charset="0"/>
              <a:buChar char="•"/>
            </a:pPr>
            <a:r>
              <a:rPr lang="en-US" b="1" i="0" u="none" strike="noStrike" dirty="0">
                <a:solidFill>
                  <a:srgbClr val="0B57D0"/>
                </a:solidFill>
                <a:effectLst/>
                <a:latin typeface="Google Sans Text"/>
                <a:hlinkClick r:id="rId8"/>
              </a:rPr>
              <a:t>Manage your child's screen time</a:t>
            </a:r>
            <a:r>
              <a:rPr lang="en-US" b="1" i="0" dirty="0">
                <a:solidFill>
                  <a:srgbClr val="1F1F1F"/>
                </a:solidFill>
                <a:effectLst/>
                <a:latin typeface="Google Sans Text"/>
              </a:rPr>
              <a:t> on supervised devices: </a:t>
            </a:r>
            <a:r>
              <a:rPr lang="en-US" b="0" i="0" dirty="0">
                <a:solidFill>
                  <a:srgbClr val="1F1F1F"/>
                </a:solidFill>
                <a:effectLst/>
                <a:latin typeface="Google Sans Text"/>
              </a:rPr>
              <a:t>Set a bedtime or daily screen limits, and see how much time your child spends on certain apps.</a:t>
            </a:r>
          </a:p>
          <a:p>
            <a:pPr marL="285750" indent="-285750" algn="l" fontAlgn="base">
              <a:buFont typeface="Arial" panose="020B0604020202020204" pitchFamily="34" charset="0"/>
              <a:buChar char="•"/>
            </a:pPr>
            <a:r>
              <a:rPr lang="en-US" b="0" i="0" u="none" strike="noStrike" dirty="0">
                <a:solidFill>
                  <a:srgbClr val="0B57D0"/>
                </a:solidFill>
                <a:effectLst/>
                <a:latin typeface="Google Sans Text"/>
                <a:hlinkClick r:id="rId9"/>
              </a:rPr>
              <a:t>Check your child's Android device location</a:t>
            </a:r>
            <a:r>
              <a:rPr lang="en-US" b="0" i="0" dirty="0">
                <a:solidFill>
                  <a:srgbClr val="1F1F1F"/>
                </a:solidFill>
                <a:effectLst/>
                <a:latin typeface="Google Sans Text"/>
              </a:rPr>
              <a:t>.</a:t>
            </a:r>
          </a:p>
          <a:p>
            <a:pPr marL="285750" indent="-285750" algn="l" fontAlgn="base">
              <a:buFont typeface="Arial" panose="020B0604020202020204" pitchFamily="34" charset="0"/>
              <a:buChar char="•"/>
            </a:pPr>
            <a:r>
              <a:rPr lang="en-US" b="0" i="0" u="none" strike="noStrike" dirty="0" smtClean="0">
                <a:solidFill>
                  <a:srgbClr val="0B57D0"/>
                </a:solidFill>
                <a:effectLst/>
                <a:latin typeface="Google Sans Text"/>
                <a:hlinkClick r:id="rId10"/>
              </a:rPr>
              <a:t>Restrict mature content on Google Play</a:t>
            </a:r>
            <a:r>
              <a:rPr lang="en-US" b="0" i="0" dirty="0" smtClean="0">
                <a:solidFill>
                  <a:srgbClr val="1F1F1F"/>
                </a:solidFill>
                <a:effectLst/>
                <a:latin typeface="Google Sans Text"/>
              </a:rPr>
              <a:t>.</a:t>
            </a:r>
          </a:p>
          <a:p>
            <a:endParaRPr lang="en-US" dirty="0"/>
          </a:p>
        </p:txBody>
      </p:sp>
    </p:spTree>
    <p:extLst>
      <p:ext uri="{BB962C8B-B14F-4D97-AF65-F5344CB8AC3E}">
        <p14:creationId xmlns:p14="http://schemas.microsoft.com/office/powerpoint/2010/main" val="23671684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13855" y="6243248"/>
            <a:ext cx="9157855" cy="546350"/>
          </a:xfrm>
          <a:prstGeom prst="rect">
            <a:avLst/>
          </a:prstGeom>
        </p:spPr>
      </p:pic>
      <p:sp>
        <p:nvSpPr>
          <p:cNvPr id="7" name="TextBox 6"/>
          <p:cNvSpPr txBox="1"/>
          <p:nvPr/>
        </p:nvSpPr>
        <p:spPr>
          <a:xfrm>
            <a:off x="400878" y="408057"/>
            <a:ext cx="7696200" cy="707886"/>
          </a:xfrm>
          <a:prstGeom prst="rect">
            <a:avLst/>
          </a:prstGeom>
          <a:noFill/>
        </p:spPr>
        <p:txBody>
          <a:bodyPr wrap="square" rtlCol="0">
            <a:spAutoFit/>
          </a:bodyPr>
          <a:lstStyle/>
          <a:p>
            <a:r>
              <a:rPr lang="en-US" sz="4000" b="1" dirty="0">
                <a:solidFill>
                  <a:srgbClr val="FFC000"/>
                </a:solidFill>
              </a:rPr>
              <a:t>Google Family Link For Android</a:t>
            </a:r>
            <a:endParaRPr lang="en-US" sz="4000" b="1" dirty="0">
              <a:solidFill>
                <a:srgbClr val="FFC000"/>
              </a:solidFill>
            </a:endParaRPr>
          </a:p>
        </p:txBody>
      </p:sp>
      <p:sp>
        <p:nvSpPr>
          <p:cNvPr id="3" name="TextBox 2">
            <a:extLst>
              <a:ext uri="{FF2B5EF4-FFF2-40B4-BE49-F238E27FC236}">
                <a16:creationId xmlns:a16="http://schemas.microsoft.com/office/drawing/2014/main" xmlns="" id="{8E6BB235-3785-3968-01C6-097BC808692D}"/>
              </a:ext>
            </a:extLst>
          </p:cNvPr>
          <p:cNvSpPr txBox="1"/>
          <p:nvPr/>
        </p:nvSpPr>
        <p:spPr>
          <a:xfrm>
            <a:off x="533400" y="1164935"/>
            <a:ext cx="7239000" cy="646331"/>
          </a:xfrm>
          <a:prstGeom prst="rect">
            <a:avLst/>
          </a:prstGeom>
          <a:noFill/>
        </p:spPr>
        <p:txBody>
          <a:bodyPr wrap="square" rtlCol="0">
            <a:spAutoFit/>
          </a:bodyPr>
          <a:lstStyle/>
          <a:p>
            <a:pPr algn="l">
              <a:buFont typeface="+mj-lt"/>
              <a:buAutoNum type="arabicPeriod"/>
            </a:pPr>
            <a:endParaRPr lang="en-US" b="0" i="0" dirty="0">
              <a:solidFill>
                <a:srgbClr val="333333"/>
              </a:solidFill>
              <a:effectLst/>
              <a:latin typeface="SF Pro Text"/>
            </a:endParaRPr>
          </a:p>
          <a:p>
            <a:pPr algn="l"/>
            <a:endParaRPr lang="en-US" b="0" i="0" dirty="0">
              <a:solidFill>
                <a:srgbClr val="333333"/>
              </a:solidFill>
              <a:effectLst/>
              <a:latin typeface="SF Pro Display"/>
            </a:endParaRPr>
          </a:p>
        </p:txBody>
      </p:sp>
      <p:sp>
        <p:nvSpPr>
          <p:cNvPr id="2" name="TextBox 1">
            <a:extLst>
              <a:ext uri="{FF2B5EF4-FFF2-40B4-BE49-F238E27FC236}">
                <a16:creationId xmlns:a16="http://schemas.microsoft.com/office/drawing/2014/main" xmlns="" id="{DF6B711A-169B-605B-8014-6E73179675F9}"/>
              </a:ext>
            </a:extLst>
          </p:cNvPr>
          <p:cNvSpPr txBox="1"/>
          <p:nvPr/>
        </p:nvSpPr>
        <p:spPr>
          <a:xfrm>
            <a:off x="304800" y="5486400"/>
            <a:ext cx="8915400" cy="646331"/>
          </a:xfrm>
          <a:prstGeom prst="rect">
            <a:avLst/>
          </a:prstGeom>
          <a:noFill/>
        </p:spPr>
        <p:txBody>
          <a:bodyPr wrap="square" rtlCol="0">
            <a:spAutoFit/>
          </a:bodyPr>
          <a:lstStyle/>
          <a:p>
            <a:r>
              <a:rPr lang="en-US" dirty="0">
                <a:hlinkClick r:id="rId4"/>
              </a:rPr>
              <a:t>https://support.google.com/families/answer/7101025?hl=en#zippy=%2Csupervise-your-childs-device</a:t>
            </a:r>
            <a:endParaRPr lang="en-US" dirty="0"/>
          </a:p>
        </p:txBody>
      </p:sp>
      <p:sp>
        <p:nvSpPr>
          <p:cNvPr id="4" name="TextBox 3">
            <a:extLst>
              <a:ext uri="{FF2B5EF4-FFF2-40B4-BE49-F238E27FC236}">
                <a16:creationId xmlns:a16="http://schemas.microsoft.com/office/drawing/2014/main" xmlns="" id="{93E0FCF0-ED2E-B0A9-0EA7-0207AB0A536F}"/>
              </a:ext>
            </a:extLst>
          </p:cNvPr>
          <p:cNvSpPr txBox="1"/>
          <p:nvPr/>
        </p:nvSpPr>
        <p:spPr>
          <a:xfrm>
            <a:off x="125896" y="1404673"/>
            <a:ext cx="8763000" cy="3139321"/>
          </a:xfrm>
          <a:prstGeom prst="rect">
            <a:avLst/>
          </a:prstGeom>
          <a:noFill/>
        </p:spPr>
        <p:txBody>
          <a:bodyPr wrap="square" rtlCol="0">
            <a:spAutoFit/>
          </a:bodyPr>
          <a:lstStyle/>
          <a:p>
            <a:pPr algn="l"/>
            <a:r>
              <a:rPr lang="en-US" b="1" i="0" u="none" strike="noStrike" dirty="0">
                <a:effectLst/>
                <a:latin typeface="Google Sans Text"/>
              </a:rPr>
              <a:t>Manage your child's Google Account</a:t>
            </a:r>
            <a:endParaRPr lang="en-US" b="1" i="0" dirty="0">
              <a:effectLst/>
              <a:latin typeface="Google Sans Text"/>
            </a:endParaRPr>
          </a:p>
          <a:p>
            <a:pPr algn="l"/>
            <a:r>
              <a:rPr lang="en-US" b="0" i="0" dirty="0">
                <a:solidFill>
                  <a:srgbClr val="1F1F1F"/>
                </a:solidFill>
                <a:effectLst/>
                <a:latin typeface="Google Sans Text"/>
              </a:rPr>
              <a:t>To use Family Link to manage your child’s Google Account, you need to:</a:t>
            </a:r>
          </a:p>
          <a:p>
            <a:pPr marL="285750" indent="-285750" algn="l" fontAlgn="base">
              <a:buFont typeface="Arial" panose="020B0604020202020204" pitchFamily="34" charset="0"/>
              <a:buChar char="•"/>
            </a:pPr>
            <a:r>
              <a:rPr lang="en-US" b="0" i="0" dirty="0">
                <a:solidFill>
                  <a:srgbClr val="1F1F1F"/>
                </a:solidFill>
                <a:effectLst/>
                <a:latin typeface="Google Sans Text"/>
              </a:rPr>
              <a:t>Have a Google Account. If you don’t have one you can </a:t>
            </a:r>
            <a:r>
              <a:rPr lang="en-US" b="0" i="0" u="none" strike="noStrike" dirty="0">
                <a:solidFill>
                  <a:srgbClr val="0B57D0"/>
                </a:solidFill>
                <a:effectLst/>
                <a:latin typeface="Google Sans Text"/>
                <a:hlinkClick r:id="rId5"/>
              </a:rPr>
              <a:t>create a Google Account</a:t>
            </a:r>
            <a:r>
              <a:rPr lang="en-US" b="0" i="0" dirty="0">
                <a:solidFill>
                  <a:srgbClr val="1F1F1F"/>
                </a:solidFill>
                <a:effectLst/>
                <a:latin typeface="Google Sans Text"/>
              </a:rPr>
              <a:t> at no charge.</a:t>
            </a:r>
          </a:p>
          <a:p>
            <a:pPr marL="285750" indent="-285750" algn="l" fontAlgn="base">
              <a:buFont typeface="Arial" panose="020B0604020202020204" pitchFamily="34" charset="0"/>
              <a:buChar char="•"/>
            </a:pPr>
            <a:r>
              <a:rPr lang="en-US" b="0" i="0" dirty="0">
                <a:solidFill>
                  <a:srgbClr val="1F1F1F"/>
                </a:solidFill>
                <a:effectLst/>
                <a:latin typeface="Google Sans Text"/>
              </a:rPr>
              <a:t>Be 18 or older (or the appropriate age in your country) and have a Google Account.</a:t>
            </a:r>
          </a:p>
          <a:p>
            <a:pPr marL="285750" indent="-285750" algn="l" fontAlgn="base">
              <a:buFont typeface="Arial" panose="020B0604020202020204" pitchFamily="34" charset="0"/>
              <a:buChar char="•"/>
            </a:pPr>
            <a:r>
              <a:rPr lang="en-US" b="0" i="0" dirty="0">
                <a:solidFill>
                  <a:srgbClr val="1F1F1F"/>
                </a:solidFill>
                <a:effectLst/>
                <a:latin typeface="Google Sans Text"/>
              </a:rPr>
              <a:t>Have an Android device (5.0+), iPhone or iPad (iOS 13+), or a Chromebook that </a:t>
            </a:r>
            <a:r>
              <a:rPr lang="en-US" b="0" i="0" u="none" strike="noStrike" dirty="0">
                <a:solidFill>
                  <a:srgbClr val="0B57D0"/>
                </a:solidFill>
                <a:effectLst/>
                <a:latin typeface="Google Sans Text"/>
                <a:hlinkClick r:id="rId6"/>
              </a:rPr>
              <a:t>supports Android Apps</a:t>
            </a:r>
            <a:r>
              <a:rPr lang="en-US" b="0" i="0" dirty="0">
                <a:solidFill>
                  <a:srgbClr val="1F1F1F"/>
                </a:solidFill>
                <a:effectLst/>
                <a:latin typeface="Google Sans Text"/>
              </a:rPr>
              <a:t> to download the Family Link app on. You can also manage some settings at </a:t>
            </a:r>
            <a:r>
              <a:rPr lang="en-US" b="0" i="0" u="none" strike="noStrike" dirty="0">
                <a:solidFill>
                  <a:srgbClr val="0B57D0"/>
                </a:solidFill>
                <a:effectLst/>
                <a:latin typeface="Google Sans Text"/>
                <a:hlinkClick r:id="rId7"/>
              </a:rPr>
              <a:t>g.co/</a:t>
            </a:r>
            <a:r>
              <a:rPr lang="en-US" b="0" i="0" u="none" strike="noStrike" dirty="0" err="1">
                <a:solidFill>
                  <a:srgbClr val="0B57D0"/>
                </a:solidFill>
                <a:effectLst/>
                <a:latin typeface="Google Sans Text"/>
                <a:hlinkClick r:id="rId7"/>
              </a:rPr>
              <a:t>YourFamily</a:t>
            </a:r>
            <a:r>
              <a:rPr lang="en-US" b="0" i="0" dirty="0">
                <a:solidFill>
                  <a:srgbClr val="1F1F1F"/>
                </a:solidFill>
                <a:effectLst/>
                <a:latin typeface="Google Sans Text"/>
              </a:rPr>
              <a:t>.</a:t>
            </a:r>
          </a:p>
          <a:p>
            <a:pPr marL="285750" indent="-285750" algn="l" fontAlgn="base">
              <a:buFont typeface="Arial" panose="020B0604020202020204" pitchFamily="34" charset="0"/>
              <a:buChar char="•"/>
            </a:pPr>
            <a:r>
              <a:rPr lang="en-US" b="0" i="0" dirty="0">
                <a:solidFill>
                  <a:srgbClr val="1F1F1F"/>
                </a:solidFill>
                <a:effectLst/>
                <a:latin typeface="Google Sans Text"/>
              </a:rPr>
              <a:t>Live in the same country as your child.</a:t>
            </a:r>
          </a:p>
          <a:p>
            <a:endParaRPr lang="en-US" dirty="0"/>
          </a:p>
        </p:txBody>
      </p:sp>
    </p:spTree>
    <p:extLst>
      <p:ext uri="{BB962C8B-B14F-4D97-AF65-F5344CB8AC3E}">
        <p14:creationId xmlns:p14="http://schemas.microsoft.com/office/powerpoint/2010/main" val="9833012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13855" y="6243248"/>
            <a:ext cx="9157855" cy="546350"/>
          </a:xfrm>
          <a:prstGeom prst="rect">
            <a:avLst/>
          </a:prstGeom>
        </p:spPr>
      </p:pic>
      <p:sp>
        <p:nvSpPr>
          <p:cNvPr id="7" name="TextBox 6"/>
          <p:cNvSpPr txBox="1"/>
          <p:nvPr/>
        </p:nvSpPr>
        <p:spPr>
          <a:xfrm>
            <a:off x="263385" y="457200"/>
            <a:ext cx="7696200" cy="707886"/>
          </a:xfrm>
          <a:prstGeom prst="rect">
            <a:avLst/>
          </a:prstGeom>
          <a:noFill/>
        </p:spPr>
        <p:txBody>
          <a:bodyPr wrap="square" rtlCol="0">
            <a:spAutoFit/>
          </a:bodyPr>
          <a:lstStyle/>
          <a:p>
            <a:r>
              <a:rPr lang="en-US" sz="4000" b="1" dirty="0">
                <a:solidFill>
                  <a:srgbClr val="7030A0"/>
                </a:solidFill>
              </a:rPr>
              <a:t>Red </a:t>
            </a:r>
            <a:r>
              <a:rPr lang="en-US" sz="4000" b="1" dirty="0" smtClean="0">
                <a:solidFill>
                  <a:srgbClr val="7030A0"/>
                </a:solidFill>
              </a:rPr>
              <a:t>Flags for Digital Behaviors </a:t>
            </a:r>
            <a:endParaRPr lang="en-US" sz="4000" dirty="0">
              <a:solidFill>
                <a:srgbClr val="7030A0"/>
              </a:solidFill>
            </a:endParaRPr>
          </a:p>
        </p:txBody>
      </p:sp>
      <p:pic>
        <p:nvPicPr>
          <p:cNvPr id="1026" name="Picture 2" descr="Red Flag Icon Concept Of Pointer Tag And Important Sign Vector Triangle  Silk On Stick Stock Illustration - Download Image Now - iStock"/>
          <p:cNvPicPr>
            <a:picLocks noChangeAspect="1" noChangeArrowheads="1"/>
          </p:cNvPicPr>
          <p:nvPr/>
        </p:nvPicPr>
        <p:blipFill rotWithShape="1">
          <a:blip r:embed="rId4">
            <a:extLst>
              <a:ext uri="{28A0092B-C50C-407E-A947-70E740481C1C}">
                <a14:useLocalDpi xmlns:a14="http://schemas.microsoft.com/office/drawing/2010/main" val="0"/>
              </a:ext>
            </a:extLst>
          </a:blip>
          <a:srcRect l="27451" t="19680" r="15032"/>
          <a:stretch/>
        </p:blipFill>
        <p:spPr bwMode="auto">
          <a:xfrm>
            <a:off x="5791200" y="1524000"/>
            <a:ext cx="3352800" cy="4682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3385" y="1447800"/>
            <a:ext cx="5146815" cy="4216539"/>
          </a:xfrm>
          <a:prstGeom prst="rect">
            <a:avLst/>
          </a:prstGeom>
          <a:noFill/>
        </p:spPr>
        <p:txBody>
          <a:bodyPr wrap="square" rtlCol="0">
            <a:spAutoFit/>
          </a:bodyPr>
          <a:lstStyle/>
          <a:p>
            <a:pPr marL="285750" indent="-285750">
              <a:buFont typeface="Arial" panose="020B0604020202020204" pitchFamily="34" charset="0"/>
              <a:buChar char="•"/>
            </a:pPr>
            <a:r>
              <a:rPr lang="en-US" sz="2500" dirty="0"/>
              <a:t>Digital dashboard shows you’ve hit limits every day or nearly every day</a:t>
            </a:r>
          </a:p>
          <a:p>
            <a:pPr marL="285750" indent="-285750">
              <a:buFont typeface="Arial" panose="020B0604020202020204" pitchFamily="34" charset="0"/>
              <a:buChar char="•"/>
            </a:pPr>
            <a:r>
              <a:rPr lang="en-US" sz="2500" dirty="0"/>
              <a:t>Isolation/changes in behavior</a:t>
            </a:r>
          </a:p>
          <a:p>
            <a:pPr marL="285750" indent="-285750">
              <a:buFont typeface="Arial" panose="020B0604020202020204" pitchFamily="34" charset="0"/>
              <a:buChar char="•"/>
            </a:pPr>
            <a:r>
              <a:rPr lang="en-US" sz="2500" dirty="0"/>
              <a:t>Phones in bed, checking when waking up</a:t>
            </a:r>
          </a:p>
          <a:p>
            <a:pPr marL="285750" indent="-285750">
              <a:buFont typeface="Arial" panose="020B0604020202020204" pitchFamily="34" charset="0"/>
              <a:buChar char="•"/>
            </a:pPr>
            <a:r>
              <a:rPr lang="en-US" sz="2500" dirty="0"/>
              <a:t>Phone bills</a:t>
            </a:r>
          </a:p>
          <a:p>
            <a:pPr marL="285750" indent="-285750">
              <a:buFont typeface="Arial" panose="020B0604020202020204" pitchFamily="34" charset="0"/>
              <a:buChar char="•"/>
            </a:pPr>
            <a:r>
              <a:rPr lang="en-US" sz="2500" dirty="0"/>
              <a:t>Batteries are depleted quickly/frequent charging</a:t>
            </a:r>
          </a:p>
          <a:p>
            <a:pPr marL="285750" indent="-285750">
              <a:buFont typeface="Arial" panose="020B0604020202020204" pitchFamily="34" charset="0"/>
              <a:buChar char="•"/>
            </a:pPr>
            <a:r>
              <a:rPr lang="en-US" sz="2500" dirty="0"/>
              <a:t>References that are not </a:t>
            </a:r>
            <a:br>
              <a:rPr lang="en-US" sz="2500" dirty="0"/>
            </a:br>
            <a:r>
              <a:rPr lang="en-US" sz="2500" dirty="0"/>
              <a:t>age-appropriate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7237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fade">
                                      <p:cBhvr>
                                        <p:cTn id="40" dur="1000"/>
                                        <p:tgtEl>
                                          <p:spTgt spid="2">
                                            <p:txEl>
                                              <p:pRg st="5" end="5"/>
                                            </p:txEl>
                                          </p:spTgt>
                                        </p:tgtEl>
                                      </p:cBhvr>
                                    </p:animEffect>
                                    <p:anim calcmode="lin" valueType="num">
                                      <p:cBhvr>
                                        <p:cTn id="4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13855" y="6243248"/>
            <a:ext cx="9157855" cy="546350"/>
          </a:xfrm>
          <a:prstGeom prst="rect">
            <a:avLst/>
          </a:prstGeom>
        </p:spPr>
      </p:pic>
      <p:sp>
        <p:nvSpPr>
          <p:cNvPr id="7" name="TextBox 6"/>
          <p:cNvSpPr txBox="1"/>
          <p:nvPr/>
        </p:nvSpPr>
        <p:spPr>
          <a:xfrm>
            <a:off x="263385" y="457200"/>
            <a:ext cx="7696200" cy="707886"/>
          </a:xfrm>
          <a:prstGeom prst="rect">
            <a:avLst/>
          </a:prstGeom>
          <a:noFill/>
        </p:spPr>
        <p:txBody>
          <a:bodyPr wrap="square" rtlCol="0">
            <a:spAutoFit/>
          </a:bodyPr>
          <a:lstStyle/>
          <a:p>
            <a:r>
              <a:rPr lang="en-US" sz="4000" b="1" dirty="0">
                <a:solidFill>
                  <a:srgbClr val="7030A0"/>
                </a:solidFill>
              </a:rPr>
              <a:t>What can caregivers do?</a:t>
            </a:r>
            <a:endParaRPr lang="en-US" sz="4000" dirty="0">
              <a:solidFill>
                <a:srgbClr val="7030A0"/>
              </a:solidFill>
            </a:endParaRPr>
          </a:p>
        </p:txBody>
      </p:sp>
      <p:sp>
        <p:nvSpPr>
          <p:cNvPr id="2" name="TextBox 1">
            <a:extLst>
              <a:ext uri="{FF2B5EF4-FFF2-40B4-BE49-F238E27FC236}">
                <a16:creationId xmlns:a16="http://schemas.microsoft.com/office/drawing/2014/main" xmlns="" id="{05A939B8-442B-B215-507D-7CA57973835E}"/>
              </a:ext>
            </a:extLst>
          </p:cNvPr>
          <p:cNvSpPr txBox="1"/>
          <p:nvPr/>
        </p:nvSpPr>
        <p:spPr>
          <a:xfrm>
            <a:off x="263385" y="983708"/>
            <a:ext cx="8663609" cy="3416320"/>
          </a:xfrm>
          <a:prstGeom prst="rect">
            <a:avLst/>
          </a:prstGeom>
          <a:noFill/>
        </p:spPr>
        <p:txBody>
          <a:bodyPr wrap="square">
            <a:spAutoFit/>
          </a:bodyPr>
          <a:lstStyle/>
          <a:p>
            <a:pPr lvl="0">
              <a:defRPr/>
            </a:pPr>
            <a:endParaRPr lang="en-US" sz="2400" dirty="0"/>
          </a:p>
          <a:p>
            <a:pPr lvl="0">
              <a:defRPr/>
            </a:pPr>
            <a:r>
              <a:rPr lang="en-US" sz="2400" dirty="0"/>
              <a:t>Start conversations about safety as early as possible, even before children go online, about:</a:t>
            </a:r>
          </a:p>
          <a:p>
            <a:pPr marL="628650" lvl="1" indent="-171450">
              <a:buFont typeface="Arial" panose="020B0604020202020204" pitchFamily="34" charset="0"/>
              <a:buChar char="•"/>
              <a:defRPr/>
            </a:pPr>
            <a:r>
              <a:rPr lang="en-US" sz="2400" dirty="0"/>
              <a:t>boundaries</a:t>
            </a:r>
          </a:p>
          <a:p>
            <a:pPr marL="628650" lvl="1" indent="-171450">
              <a:buFont typeface="Arial" panose="020B0604020202020204" pitchFamily="34" charset="0"/>
              <a:buChar char="•"/>
              <a:defRPr/>
            </a:pPr>
            <a:r>
              <a:rPr lang="en-US" sz="2400" dirty="0"/>
              <a:t>healthy relationships</a:t>
            </a:r>
          </a:p>
          <a:p>
            <a:pPr marL="628650" lvl="1" indent="-171450">
              <a:buFont typeface="Arial" panose="020B0604020202020204" pitchFamily="34" charset="0"/>
              <a:buChar char="•"/>
              <a:defRPr/>
            </a:pPr>
            <a:r>
              <a:rPr lang="en-US" sz="2400" dirty="0"/>
              <a:t>empathy</a:t>
            </a:r>
          </a:p>
          <a:p>
            <a:pPr marL="628650" lvl="1" indent="-171450">
              <a:buFont typeface="Arial" panose="020B0604020202020204" pitchFamily="34" charset="0"/>
              <a:buChar char="•"/>
              <a:defRPr/>
            </a:pPr>
            <a:r>
              <a:rPr lang="en-US" sz="2400" dirty="0"/>
              <a:t>consent</a:t>
            </a:r>
          </a:p>
          <a:p>
            <a:pPr marL="628650" lvl="1" indent="-171450">
              <a:buFont typeface="Arial" panose="020B0604020202020204" pitchFamily="34" charset="0"/>
              <a:buChar char="•"/>
              <a:defRPr/>
            </a:pPr>
            <a:r>
              <a:rPr lang="en-US" sz="2400" dirty="0"/>
              <a:t>rejection </a:t>
            </a:r>
          </a:p>
          <a:p>
            <a:pPr marL="628650" lvl="1" indent="-171450">
              <a:buFont typeface="Arial" panose="020B0604020202020204" pitchFamily="34" charset="0"/>
              <a:buChar char="•"/>
              <a:defRPr/>
            </a:pPr>
            <a:r>
              <a:rPr lang="en-US" sz="2400" dirty="0"/>
              <a:t>healthy development</a:t>
            </a:r>
          </a:p>
        </p:txBody>
      </p:sp>
      <p:sp>
        <p:nvSpPr>
          <p:cNvPr id="5" name="TextBox 4">
            <a:extLst>
              <a:ext uri="{FF2B5EF4-FFF2-40B4-BE49-F238E27FC236}">
                <a16:creationId xmlns:a16="http://schemas.microsoft.com/office/drawing/2014/main" xmlns="" id="{7463E8AB-8834-D2E7-C72B-4F969F224F7C}"/>
              </a:ext>
            </a:extLst>
          </p:cNvPr>
          <p:cNvSpPr txBox="1"/>
          <p:nvPr/>
        </p:nvSpPr>
        <p:spPr>
          <a:xfrm>
            <a:off x="240194" y="4495800"/>
            <a:ext cx="8141805" cy="923330"/>
          </a:xfrm>
          <a:prstGeom prst="rect">
            <a:avLst/>
          </a:prstGeom>
          <a:noFill/>
        </p:spPr>
        <p:txBody>
          <a:bodyPr wrap="square">
            <a:spAutoFit/>
          </a:bodyPr>
          <a:lstStyle/>
          <a:p>
            <a:r>
              <a:rPr lang="en-US" b="1" dirty="0">
                <a:solidFill>
                  <a:srgbClr val="0E101A"/>
                </a:solidFill>
                <a:effectLst/>
              </a:rPr>
              <a:t>Conversations must be continuous with genuine curiosity to strengthen your relationship with your child</a:t>
            </a:r>
            <a:r>
              <a:rPr lang="en-US" dirty="0">
                <a:solidFill>
                  <a:srgbClr val="0E101A"/>
                </a:solidFill>
                <a:effectLst/>
              </a:rPr>
              <a:t>. You will ask those questions about their offline activities and friends, so let's do the same thing about their online interactions. </a:t>
            </a:r>
            <a:endParaRPr lang="en-US" dirty="0">
              <a:solidFill>
                <a:srgbClr val="0E101A"/>
              </a:solidFill>
              <a:effectLst/>
              <a:cs typeface="Calibri"/>
            </a:endParaRPr>
          </a:p>
        </p:txBody>
      </p:sp>
    </p:spTree>
    <p:extLst>
      <p:ext uri="{BB962C8B-B14F-4D97-AF65-F5344CB8AC3E}">
        <p14:creationId xmlns:p14="http://schemas.microsoft.com/office/powerpoint/2010/main" val="259770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13855" y="6243248"/>
            <a:ext cx="9157855" cy="546350"/>
          </a:xfrm>
          <a:prstGeom prst="rect">
            <a:avLst/>
          </a:prstGeom>
        </p:spPr>
      </p:pic>
      <p:sp>
        <p:nvSpPr>
          <p:cNvPr id="7" name="TextBox 6"/>
          <p:cNvSpPr txBox="1"/>
          <p:nvPr/>
        </p:nvSpPr>
        <p:spPr>
          <a:xfrm>
            <a:off x="400878" y="408057"/>
            <a:ext cx="7696200" cy="707886"/>
          </a:xfrm>
          <a:prstGeom prst="rect">
            <a:avLst/>
          </a:prstGeom>
          <a:noFill/>
        </p:spPr>
        <p:txBody>
          <a:bodyPr wrap="square" rtlCol="0">
            <a:spAutoFit/>
          </a:bodyPr>
          <a:lstStyle/>
          <a:p>
            <a:r>
              <a:rPr lang="en-US" sz="4000" b="1" dirty="0">
                <a:solidFill>
                  <a:srgbClr val="7030A0"/>
                </a:solidFill>
              </a:rPr>
              <a:t>What can caregivers do?</a:t>
            </a:r>
            <a:endParaRPr lang="en-US" sz="4000" dirty="0">
              <a:solidFill>
                <a:srgbClr val="7030A0"/>
              </a:solidFill>
            </a:endParaRPr>
          </a:p>
        </p:txBody>
      </p:sp>
      <p:sp>
        <p:nvSpPr>
          <p:cNvPr id="2" name="TextBox 1">
            <a:extLst>
              <a:ext uri="{FF2B5EF4-FFF2-40B4-BE49-F238E27FC236}">
                <a16:creationId xmlns:a16="http://schemas.microsoft.com/office/drawing/2014/main" xmlns="" id="{05A939B8-442B-B215-507D-7CA57973835E}"/>
              </a:ext>
            </a:extLst>
          </p:cNvPr>
          <p:cNvSpPr txBox="1"/>
          <p:nvPr/>
        </p:nvSpPr>
        <p:spPr>
          <a:xfrm>
            <a:off x="240195" y="982176"/>
            <a:ext cx="8663609" cy="4154984"/>
          </a:xfrm>
          <a:prstGeom prst="rect">
            <a:avLst/>
          </a:prstGeom>
          <a:noFill/>
        </p:spPr>
        <p:txBody>
          <a:bodyPr wrap="square">
            <a:spAutoFit/>
          </a:bodyPr>
          <a:lstStyle/>
          <a:p>
            <a:pPr lvl="0">
              <a:defRPr/>
            </a:pPr>
            <a:endParaRPr lang="en-US" sz="2000" dirty="0"/>
          </a:p>
          <a:p>
            <a:pPr lvl="0">
              <a:defRPr/>
            </a:pPr>
            <a:r>
              <a:rPr lang="en-US" sz="2000" b="1" dirty="0"/>
              <a:t>Ask </a:t>
            </a:r>
            <a:r>
              <a:rPr lang="en-US" sz="2000" b="1" dirty="0" smtClean="0"/>
              <a:t>questions</a:t>
            </a:r>
            <a:endParaRPr lang="en-US" sz="2000" b="1" dirty="0"/>
          </a:p>
          <a:p>
            <a:pPr marL="628650" lvl="1" indent="-171450">
              <a:buFont typeface="Arial" panose="020B0604020202020204" pitchFamily="34" charset="0"/>
              <a:buChar char="•"/>
              <a:defRPr/>
            </a:pPr>
            <a:r>
              <a:rPr lang="en-US" sz="2000" dirty="0"/>
              <a:t>What’s your favorite app? And why? </a:t>
            </a:r>
          </a:p>
          <a:p>
            <a:pPr marL="628650" lvl="1" indent="-171450">
              <a:buFont typeface="Arial" panose="020B0604020202020204" pitchFamily="34" charset="0"/>
              <a:buChar char="•"/>
              <a:defRPr/>
            </a:pPr>
            <a:r>
              <a:rPr lang="en-US" sz="2000" dirty="0"/>
              <a:t>Who do you talk to when you play games? How do you know them?</a:t>
            </a:r>
          </a:p>
          <a:p>
            <a:pPr marL="628650" lvl="1" indent="-171450">
              <a:buFont typeface="Arial" panose="020B0604020202020204" pitchFamily="34" charset="0"/>
              <a:buChar char="•"/>
              <a:defRPr/>
            </a:pPr>
            <a:r>
              <a:rPr lang="en-US" sz="2000" dirty="0"/>
              <a:t>What are the games about? ask them to teach you how to play</a:t>
            </a:r>
          </a:p>
          <a:p>
            <a:pPr marL="171450" lvl="0" indent="-171450">
              <a:buFont typeface="Arial" panose="020B0604020202020204" pitchFamily="34" charset="0"/>
              <a:buChar char="•"/>
              <a:defRPr/>
            </a:pPr>
            <a:endParaRPr lang="en-US" sz="2400" dirty="0"/>
          </a:p>
          <a:p>
            <a:pPr marL="171450" lvl="0" indent="-171450">
              <a:buFont typeface="Arial" panose="020B0604020202020204" pitchFamily="34" charset="0"/>
              <a:buChar char="•"/>
              <a:defRPr/>
            </a:pPr>
            <a:r>
              <a:rPr lang="en-US" sz="2000" dirty="0"/>
              <a:t>Kids need to know that they can trust you, that you are a source of information for them</a:t>
            </a:r>
          </a:p>
          <a:p>
            <a:pPr marL="171450" lvl="0" indent="-171450">
              <a:buFont typeface="Arial" panose="020B0604020202020204" pitchFamily="34" charset="0"/>
              <a:buChar char="•"/>
              <a:defRPr/>
            </a:pPr>
            <a:r>
              <a:rPr lang="en-US" sz="2000" dirty="0"/>
              <a:t>We must understand that for kids, the online and offline world are interconnected and equally important for their social and emotional development </a:t>
            </a:r>
          </a:p>
          <a:p>
            <a:pPr marL="171450" lvl="0" indent="-171450">
              <a:buFont typeface="Arial" panose="020B0604020202020204" pitchFamily="34" charset="0"/>
              <a:buChar char="•"/>
              <a:defRPr/>
            </a:pPr>
            <a:r>
              <a:rPr lang="en-US" sz="2000" dirty="0"/>
              <a:t>Be honest and tell them that even though you might get upset, your main goal is to protect them and help them</a:t>
            </a:r>
          </a:p>
        </p:txBody>
      </p:sp>
    </p:spTree>
    <p:extLst>
      <p:ext uri="{BB962C8B-B14F-4D97-AF65-F5344CB8AC3E}">
        <p14:creationId xmlns:p14="http://schemas.microsoft.com/office/powerpoint/2010/main" val="349093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1000"/>
                                        <p:tgtEl>
                                          <p:spTgt spid="2">
                                            <p:txEl>
                                              <p:pRg st="6" end="6"/>
                                            </p:txEl>
                                          </p:spTgt>
                                        </p:tgtEl>
                                      </p:cBhvr>
                                    </p:animEffect>
                                    <p:anim calcmode="lin" valueType="num">
                                      <p:cBhvr>
                                        <p:cTn id="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7" end="7"/>
                                            </p:txEl>
                                          </p:spTgt>
                                        </p:tgtEl>
                                        <p:attrNameLst>
                                          <p:attrName>style.visibility</p:attrName>
                                        </p:attrNameLst>
                                      </p:cBhvr>
                                      <p:to>
                                        <p:strVal val="visible"/>
                                      </p:to>
                                    </p:set>
                                    <p:animEffect transition="in" filter="fade">
                                      <p:cBhvr>
                                        <p:cTn id="14" dur="1000"/>
                                        <p:tgtEl>
                                          <p:spTgt spid="2">
                                            <p:txEl>
                                              <p:pRg st="7" end="7"/>
                                            </p:txEl>
                                          </p:spTgt>
                                        </p:tgtEl>
                                      </p:cBhvr>
                                    </p:animEffect>
                                    <p:anim calcmode="lin" valueType="num">
                                      <p:cBhvr>
                                        <p:cTn id="1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animEffect transition="in" filter="fade">
                                      <p:cBhvr>
                                        <p:cTn id="21" dur="1000"/>
                                        <p:tgtEl>
                                          <p:spTgt spid="2">
                                            <p:txEl>
                                              <p:pRg st="8" end="8"/>
                                            </p:txEl>
                                          </p:spTgt>
                                        </p:tgtEl>
                                      </p:cBhvr>
                                    </p:animEffect>
                                    <p:anim calcmode="lin" valueType="num">
                                      <p:cBhvr>
                                        <p:cTn id="2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13855" y="6243248"/>
            <a:ext cx="9157855" cy="546350"/>
          </a:xfrm>
          <a:prstGeom prst="rect">
            <a:avLst/>
          </a:prstGeom>
        </p:spPr>
      </p:pic>
      <p:sp>
        <p:nvSpPr>
          <p:cNvPr id="7" name="TextBox 6"/>
          <p:cNvSpPr txBox="1"/>
          <p:nvPr/>
        </p:nvSpPr>
        <p:spPr>
          <a:xfrm>
            <a:off x="221773" y="44411"/>
            <a:ext cx="7696200" cy="707886"/>
          </a:xfrm>
          <a:prstGeom prst="rect">
            <a:avLst/>
          </a:prstGeom>
          <a:noFill/>
        </p:spPr>
        <p:txBody>
          <a:bodyPr wrap="square" rtlCol="0">
            <a:spAutoFit/>
          </a:bodyPr>
          <a:lstStyle/>
          <a:p>
            <a:r>
              <a:rPr lang="en-US" sz="4000" b="1" dirty="0">
                <a:solidFill>
                  <a:srgbClr val="7030A0"/>
                </a:solidFill>
              </a:rPr>
              <a:t>What can caregivers do?</a:t>
            </a:r>
            <a:endParaRPr lang="en-US" sz="4000" dirty="0">
              <a:solidFill>
                <a:srgbClr val="7030A0"/>
              </a:solidFill>
            </a:endParaRPr>
          </a:p>
        </p:txBody>
      </p:sp>
      <p:sp>
        <p:nvSpPr>
          <p:cNvPr id="2" name="TextBox 1">
            <a:extLst>
              <a:ext uri="{FF2B5EF4-FFF2-40B4-BE49-F238E27FC236}">
                <a16:creationId xmlns:a16="http://schemas.microsoft.com/office/drawing/2014/main" xmlns="" id="{05A939B8-442B-B215-507D-7CA57973835E}"/>
              </a:ext>
            </a:extLst>
          </p:cNvPr>
          <p:cNvSpPr txBox="1"/>
          <p:nvPr/>
        </p:nvSpPr>
        <p:spPr>
          <a:xfrm>
            <a:off x="240195" y="982176"/>
            <a:ext cx="8663609" cy="4801314"/>
          </a:xfrm>
          <a:prstGeom prst="rect">
            <a:avLst/>
          </a:prstGeom>
          <a:noFill/>
        </p:spPr>
        <p:txBody>
          <a:bodyPr wrap="square">
            <a:spAutoFit/>
          </a:bodyPr>
          <a:lstStyle/>
          <a:p>
            <a:r>
              <a:rPr lang="en-US" dirty="0"/>
              <a:t>Here are some options you may want to look into:</a:t>
            </a:r>
          </a:p>
          <a:p>
            <a:pPr marL="175042" indent="-175042">
              <a:buFont typeface="Arial" panose="020B0604020202020204" pitchFamily="34" charset="0"/>
              <a:buChar char="•"/>
            </a:pPr>
            <a:r>
              <a:rPr lang="en-US" b="1" dirty="0"/>
              <a:t>Filtering and monitoring software </a:t>
            </a:r>
            <a:r>
              <a:rPr lang="en-US" dirty="0"/>
              <a:t>- These can help protect your children from seeing sexually explicit content online and even notify you if they’re receiving inappropriate messages. NCMEC does not endorse any particular kind of software, but you can search for the software that best fits your needs.</a:t>
            </a:r>
          </a:p>
          <a:p>
            <a:pPr marL="175042" indent="-175042">
              <a:buFont typeface="Arial" panose="020B0604020202020204" pitchFamily="34" charset="0"/>
              <a:buChar char="•"/>
            </a:pPr>
            <a:r>
              <a:rPr lang="en-US" b="1" dirty="0"/>
              <a:t>Consult your cell phone service provider </a:t>
            </a:r>
            <a:r>
              <a:rPr lang="en-US" dirty="0"/>
              <a:t>- They may offer monitoring options for your child’s cell phone.</a:t>
            </a:r>
          </a:p>
          <a:p>
            <a:pPr marL="175042" indent="-175042">
              <a:buFont typeface="Arial" panose="020B0604020202020204" pitchFamily="34" charset="0"/>
              <a:buChar char="•"/>
            </a:pPr>
            <a:r>
              <a:rPr lang="en-US" b="1" dirty="0"/>
              <a:t>Research options for mobile devices </a:t>
            </a:r>
            <a:r>
              <a:rPr lang="en-US" dirty="0"/>
              <a:t>– Laptops, tablets, handheld games, cellphones, watches may have built-in monitoring options or software for purchase.</a:t>
            </a:r>
          </a:p>
          <a:p>
            <a:pPr marL="175042" indent="-175042">
              <a:buFont typeface="Arial" panose="020B0604020202020204" pitchFamily="34" charset="0"/>
              <a:buChar char="•"/>
            </a:pPr>
            <a:r>
              <a:rPr lang="en-US" b="1" dirty="0"/>
              <a:t>Look at the individual apps they’re using </a:t>
            </a:r>
            <a:r>
              <a:rPr lang="en-US" dirty="0"/>
              <a:t>- Many apps have the option to turn off chat features or limit who can see what your child posts within the app.</a:t>
            </a:r>
          </a:p>
          <a:p>
            <a:pPr marL="175042" indent="-175042">
              <a:buFont typeface="Arial" panose="020B0604020202020204" pitchFamily="34" charset="0"/>
              <a:buChar char="•"/>
            </a:pPr>
            <a:r>
              <a:rPr lang="en-US" b="1" dirty="0"/>
              <a:t>Explore built-in security features for programs and websites </a:t>
            </a:r>
            <a:r>
              <a:rPr lang="en-US" dirty="0"/>
              <a:t>- These often have their own privacy or filtering services. For example, Google has a free </a:t>
            </a:r>
            <a:r>
              <a:rPr lang="en-US" dirty="0" err="1"/>
              <a:t>SafeSearch</a:t>
            </a:r>
            <a:r>
              <a:rPr lang="en-US" dirty="0"/>
              <a:t> option, parental controls, and other security tools. </a:t>
            </a:r>
          </a:p>
          <a:p>
            <a:pPr marL="175042" indent="-175042">
              <a:buFont typeface="Arial" panose="020B0604020202020204" pitchFamily="34" charset="0"/>
              <a:buChar char="•"/>
            </a:pPr>
            <a:r>
              <a:rPr lang="en-US" dirty="0"/>
              <a:t>Each website or app has different privacy and filtering settings, so you should consult each one to help you better understand their systems. If you have specific questions, you can write to </a:t>
            </a:r>
            <a:r>
              <a:rPr lang="en-US" dirty="0" err="1"/>
              <a:t>NetSmartz</a:t>
            </a:r>
            <a:r>
              <a:rPr lang="en-US" dirty="0"/>
              <a:t> at </a:t>
            </a:r>
            <a:r>
              <a:rPr lang="en-US" dirty="0">
                <a:hlinkClick r:id="rId4"/>
              </a:rPr>
              <a:t>MissingKids.org/</a:t>
            </a:r>
            <a:r>
              <a:rPr lang="en-US" dirty="0" err="1">
                <a:hlinkClick r:id="rId4"/>
              </a:rPr>
              <a:t>contactus</a:t>
            </a:r>
            <a:endParaRPr lang="en-US" dirty="0"/>
          </a:p>
        </p:txBody>
      </p:sp>
    </p:spTree>
    <p:extLst>
      <p:ext uri="{BB962C8B-B14F-4D97-AF65-F5344CB8AC3E}">
        <p14:creationId xmlns:p14="http://schemas.microsoft.com/office/powerpoint/2010/main" val="18787829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0" y="6311650"/>
            <a:ext cx="9157855" cy="546350"/>
          </a:xfrm>
          <a:prstGeom prst="rect">
            <a:avLst/>
          </a:prstGeom>
        </p:spPr>
      </p:pic>
      <p:sp>
        <p:nvSpPr>
          <p:cNvPr id="7" name="TextBox 6"/>
          <p:cNvSpPr txBox="1"/>
          <p:nvPr/>
        </p:nvSpPr>
        <p:spPr>
          <a:xfrm>
            <a:off x="304800" y="212360"/>
            <a:ext cx="3332922" cy="1323439"/>
          </a:xfrm>
          <a:prstGeom prst="rect">
            <a:avLst/>
          </a:prstGeom>
          <a:noFill/>
        </p:spPr>
        <p:txBody>
          <a:bodyPr wrap="square" rtlCol="0">
            <a:spAutoFit/>
          </a:bodyPr>
          <a:lstStyle/>
          <a:p>
            <a:r>
              <a:rPr lang="en-US" sz="4000" b="1" dirty="0">
                <a:solidFill>
                  <a:srgbClr val="7030A0"/>
                </a:solidFill>
              </a:rPr>
              <a:t>What can caregivers do?</a:t>
            </a:r>
            <a:endParaRPr lang="en-US" sz="4000" dirty="0">
              <a:solidFill>
                <a:srgbClr val="7030A0"/>
              </a:solidFill>
            </a:endParaRPr>
          </a:p>
        </p:txBody>
      </p:sp>
      <p:pic>
        <p:nvPicPr>
          <p:cNvPr id="4" name="Picture 3">
            <a:extLst>
              <a:ext uri="{FF2B5EF4-FFF2-40B4-BE49-F238E27FC236}">
                <a16:creationId xmlns:a16="http://schemas.microsoft.com/office/drawing/2014/main" xmlns="" id="{1DD37E87-B3C9-0870-105E-41367C095C9C}"/>
              </a:ext>
            </a:extLst>
          </p:cNvPr>
          <p:cNvPicPr>
            <a:picLocks noChangeAspect="1"/>
          </p:cNvPicPr>
          <p:nvPr/>
        </p:nvPicPr>
        <p:blipFill>
          <a:blip r:embed="rId4"/>
          <a:stretch>
            <a:fillRect/>
          </a:stretch>
        </p:blipFill>
        <p:spPr>
          <a:xfrm>
            <a:off x="4267200" y="152399"/>
            <a:ext cx="4648200" cy="6087251"/>
          </a:xfrm>
          <a:prstGeom prst="rect">
            <a:avLst/>
          </a:prstGeom>
          <a:ln>
            <a:solidFill>
              <a:schemeClr val="tx1"/>
            </a:solidFill>
          </a:ln>
        </p:spPr>
      </p:pic>
      <p:sp>
        <p:nvSpPr>
          <p:cNvPr id="2" name="Rectangle 1"/>
          <p:cNvSpPr/>
          <p:nvPr/>
        </p:nvSpPr>
        <p:spPr>
          <a:xfrm>
            <a:off x="4800600" y="2286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Box 2"/>
          <p:cNvSpPr txBox="1"/>
          <p:nvPr/>
        </p:nvSpPr>
        <p:spPr>
          <a:xfrm>
            <a:off x="301451" y="1622701"/>
            <a:ext cx="3886200" cy="4401205"/>
          </a:xfrm>
          <a:prstGeom prst="rect">
            <a:avLst/>
          </a:prstGeom>
          <a:noFill/>
        </p:spPr>
        <p:txBody>
          <a:bodyPr wrap="square" rtlCol="0">
            <a:spAutoFit/>
          </a:bodyPr>
          <a:lstStyle/>
          <a:p>
            <a:r>
              <a:rPr lang="en-US" sz="2000" b="1" dirty="0" smtClean="0"/>
              <a:t>Tips for a Successful Digital Contract</a:t>
            </a:r>
          </a:p>
          <a:p>
            <a:pPr marL="342900" indent="-342900">
              <a:buFont typeface="Arial" panose="020B0604020202020204" pitchFamily="34" charset="0"/>
              <a:buChar char="•"/>
            </a:pPr>
            <a:r>
              <a:rPr lang="en-US" sz="2000" dirty="0" smtClean="0"/>
              <a:t>Edit it for age-appropriateness</a:t>
            </a:r>
          </a:p>
          <a:p>
            <a:pPr marL="285750" indent="-285750">
              <a:buFont typeface="Arial" panose="020B0604020202020204" pitchFamily="34" charset="0"/>
              <a:buChar char="•"/>
            </a:pPr>
            <a:r>
              <a:rPr lang="en-US" sz="2000" dirty="0" smtClean="0"/>
              <a:t>Clearly outline consequences</a:t>
            </a:r>
          </a:p>
          <a:p>
            <a:pPr marL="285750" indent="-285750">
              <a:buFont typeface="Arial" panose="020B0604020202020204" pitchFamily="34" charset="0"/>
              <a:buChar char="•"/>
            </a:pPr>
            <a:r>
              <a:rPr lang="en-US" sz="2000" dirty="0" smtClean="0"/>
              <a:t>Decide when you will revisit the contract (in a few months? after a special birthday?)</a:t>
            </a:r>
          </a:p>
          <a:p>
            <a:pPr marL="285750" indent="-285750">
              <a:buFont typeface="Arial" panose="020B0604020202020204" pitchFamily="34" charset="0"/>
              <a:buChar char="•"/>
            </a:pPr>
            <a:r>
              <a:rPr lang="en-US" sz="2000" dirty="0" smtClean="0"/>
              <a:t>Keep it visible/accessible</a:t>
            </a:r>
          </a:p>
          <a:p>
            <a:pPr marL="285750" indent="-285750">
              <a:buFont typeface="Arial" panose="020B0604020202020204" pitchFamily="34" charset="0"/>
              <a:buChar char="•"/>
            </a:pPr>
            <a:r>
              <a:rPr lang="en-US" sz="2000" dirty="0" smtClean="0"/>
              <a:t>Decide if the adults have any agreements too like not using phones at the dinner table. Modeling behavior is important.</a:t>
            </a:r>
          </a:p>
          <a:p>
            <a:pPr marL="285750" indent="-285750">
              <a:buFont typeface="Arial" panose="020B0604020202020204" pitchFamily="34" charset="0"/>
              <a:buChar char="•"/>
            </a:pPr>
            <a:r>
              <a:rPr lang="en-US" sz="2000" dirty="0" smtClean="0"/>
              <a:t>Consistently follow-through with agreements!</a:t>
            </a:r>
            <a:endParaRPr lang="en-US" sz="2000" dirty="0"/>
          </a:p>
        </p:txBody>
      </p:sp>
    </p:spTree>
    <p:extLst>
      <p:ext uri="{BB962C8B-B14F-4D97-AF65-F5344CB8AC3E}">
        <p14:creationId xmlns:p14="http://schemas.microsoft.com/office/powerpoint/2010/main" val="37626593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1933" y="457200"/>
            <a:ext cx="3019425" cy="5915025"/>
          </a:xfrm>
          <a:prstGeom prst="rect">
            <a:avLst/>
          </a:prstGeom>
        </p:spPr>
      </p:pic>
      <p:sp>
        <p:nvSpPr>
          <p:cNvPr id="5" name="TextBox 4"/>
          <p:cNvSpPr txBox="1"/>
          <p:nvPr/>
        </p:nvSpPr>
        <p:spPr>
          <a:xfrm>
            <a:off x="228600" y="381000"/>
            <a:ext cx="8839200" cy="707886"/>
          </a:xfrm>
          <a:prstGeom prst="rect">
            <a:avLst/>
          </a:prstGeom>
          <a:noFill/>
        </p:spPr>
        <p:txBody>
          <a:bodyPr wrap="square" rtlCol="0">
            <a:spAutoFit/>
          </a:bodyPr>
          <a:lstStyle/>
          <a:p>
            <a:r>
              <a:rPr lang="en-US" sz="4000" b="1" dirty="0">
                <a:solidFill>
                  <a:srgbClr val="7030A0"/>
                </a:solidFill>
              </a:rPr>
              <a:t>Text-a-Tip</a:t>
            </a:r>
          </a:p>
        </p:txBody>
      </p:sp>
      <p:sp>
        <p:nvSpPr>
          <p:cNvPr id="6" name="TextBox 5"/>
          <p:cNvSpPr txBox="1"/>
          <p:nvPr/>
        </p:nvSpPr>
        <p:spPr>
          <a:xfrm>
            <a:off x="381000" y="1295400"/>
            <a:ext cx="8229600" cy="2554545"/>
          </a:xfrm>
          <a:prstGeom prst="rect">
            <a:avLst/>
          </a:prstGeom>
          <a:noFill/>
        </p:spPr>
        <p:txBody>
          <a:bodyPr wrap="square" rtlCol="0">
            <a:spAutoFit/>
          </a:bodyPr>
          <a:lstStyle/>
          <a:p>
            <a:pPr marL="742950" indent="-742950">
              <a:buAutoNum type="arabicPeriod"/>
            </a:pPr>
            <a:r>
              <a:rPr lang="en-US" sz="4000" dirty="0"/>
              <a:t>P3 App</a:t>
            </a:r>
          </a:p>
          <a:p>
            <a:pPr marL="742950" indent="-742950">
              <a:buAutoNum type="arabicPeriod"/>
            </a:pPr>
            <a:r>
              <a:rPr lang="en-US" sz="4000" dirty="0"/>
              <a:t>Call (781)357-5151</a:t>
            </a:r>
          </a:p>
          <a:p>
            <a:pPr marL="742950" indent="-742950">
              <a:buAutoNum type="arabicPeriod"/>
            </a:pPr>
            <a:r>
              <a:rPr lang="en-US" sz="4000" dirty="0"/>
              <a:t>Visit www.nrpd.org</a:t>
            </a:r>
          </a:p>
          <a:p>
            <a:pPr marL="742950" indent="-742950">
              <a:buAutoNum type="arabicPeriod"/>
            </a:pPr>
            <a:r>
              <a:rPr lang="en-US" sz="4000" dirty="0"/>
              <a:t>Submit NRPS App</a:t>
            </a:r>
          </a:p>
        </p:txBody>
      </p:sp>
      <p:pic>
        <p:nvPicPr>
          <p:cNvPr id="1026" name="Picture 2" descr="Image result for p3 tip ap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267200"/>
            <a:ext cx="1587242" cy="1587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89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89394"/>
          <a:stretch/>
        </p:blipFill>
        <p:spPr>
          <a:xfrm>
            <a:off x="-4270" y="6213285"/>
            <a:ext cx="9157855" cy="546350"/>
          </a:xfrm>
          <a:prstGeom prst="rect">
            <a:avLst/>
          </a:prstGeom>
        </p:spPr>
      </p:pic>
      <p:pic>
        <p:nvPicPr>
          <p:cNvPr id="5" name="Picture 2" descr="Snapchat to Pay Music Artists Up to $100,000 per Month for Songs - Variety">
            <a:extLst>
              <a:ext uri="{FF2B5EF4-FFF2-40B4-BE49-F238E27FC236}">
                <a16:creationId xmlns:a16="http://schemas.microsoft.com/office/drawing/2014/main" xmlns="" id="{51D1EE1A-80E1-59ED-86B6-405EE61A8E2B}"/>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240907" y="1066800"/>
            <a:ext cx="66675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9228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91041"/>
          <a:stretch/>
        </p:blipFill>
        <p:spPr>
          <a:xfrm>
            <a:off x="-105472" y="6263959"/>
            <a:ext cx="9294986" cy="468435"/>
          </a:xfrm>
          <a:prstGeom prst="rect">
            <a:avLst/>
          </a:prstGeom>
        </p:spPr>
      </p:pic>
      <p:sp>
        <p:nvSpPr>
          <p:cNvPr id="7" name="TextBox 6"/>
          <p:cNvSpPr txBox="1"/>
          <p:nvPr/>
        </p:nvSpPr>
        <p:spPr>
          <a:xfrm>
            <a:off x="5029200" y="130568"/>
            <a:ext cx="4569844" cy="1015663"/>
          </a:xfrm>
          <a:prstGeom prst="rect">
            <a:avLst/>
          </a:prstGeom>
          <a:noFill/>
        </p:spPr>
        <p:txBody>
          <a:bodyPr wrap="square" rtlCol="0">
            <a:spAutoFit/>
          </a:bodyPr>
          <a:lstStyle/>
          <a:p>
            <a:r>
              <a:rPr lang="en-US" sz="3000" b="1" dirty="0">
                <a:solidFill>
                  <a:srgbClr val="7030A0"/>
                </a:solidFill>
              </a:rPr>
              <a:t>Contact us!</a:t>
            </a:r>
            <a:br>
              <a:rPr lang="en-US" sz="3000" b="1" dirty="0">
                <a:solidFill>
                  <a:srgbClr val="7030A0"/>
                </a:solidFill>
              </a:rPr>
            </a:br>
            <a:endParaRPr lang="en-US" sz="3000" dirty="0">
              <a:solidFill>
                <a:srgbClr val="7030A0"/>
              </a:solidFill>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31275" t="19577" r="31792" b="19238"/>
          <a:stretch/>
        </p:blipFill>
        <p:spPr>
          <a:xfrm>
            <a:off x="7924800" y="5105400"/>
            <a:ext cx="1054579" cy="982734"/>
          </a:xfrm>
          <a:prstGeom prst="rect">
            <a:avLst/>
          </a:prstGeom>
        </p:spPr>
      </p:pic>
      <p:sp>
        <p:nvSpPr>
          <p:cNvPr id="4" name="TextBox 3"/>
          <p:cNvSpPr txBox="1"/>
          <p:nvPr/>
        </p:nvSpPr>
        <p:spPr>
          <a:xfrm>
            <a:off x="108029" y="2066098"/>
            <a:ext cx="4127740" cy="861774"/>
          </a:xfrm>
          <a:prstGeom prst="rect">
            <a:avLst/>
          </a:prstGeom>
          <a:noFill/>
        </p:spPr>
        <p:txBody>
          <a:bodyPr wrap="square" rtlCol="0">
            <a:spAutoFit/>
          </a:bodyPr>
          <a:lstStyle/>
          <a:p>
            <a:pPr algn="ctr"/>
            <a:r>
              <a:rPr lang="en-US" sz="2500" b="1" i="1" dirty="0">
                <a:solidFill>
                  <a:srgbClr val="FF0000"/>
                </a:solidFill>
              </a:rPr>
              <a:t>Setting Social Media and Digital Boundaries</a:t>
            </a:r>
          </a:p>
        </p:txBody>
      </p:sp>
      <p:sp>
        <p:nvSpPr>
          <p:cNvPr id="8" name="TextBox 7"/>
          <p:cNvSpPr txBox="1"/>
          <p:nvPr/>
        </p:nvSpPr>
        <p:spPr>
          <a:xfrm>
            <a:off x="12576" y="1682568"/>
            <a:ext cx="4134209" cy="380873"/>
          </a:xfrm>
          <a:prstGeom prst="rect">
            <a:avLst/>
          </a:prstGeom>
          <a:noFill/>
        </p:spPr>
        <p:txBody>
          <a:bodyPr wrap="square" rtlCol="0">
            <a:spAutoFit/>
          </a:bodyPr>
          <a:lstStyle/>
          <a:p>
            <a:pPr algn="ctr"/>
            <a:r>
              <a:rPr lang="en-US" sz="1875" b="1" dirty="0"/>
              <a:t>Today’s Workshop:</a:t>
            </a:r>
          </a:p>
        </p:txBody>
      </p:sp>
      <p:sp>
        <p:nvSpPr>
          <p:cNvPr id="9" name="TextBox 8"/>
          <p:cNvSpPr txBox="1"/>
          <p:nvPr/>
        </p:nvSpPr>
        <p:spPr>
          <a:xfrm>
            <a:off x="-201955" y="5377168"/>
            <a:ext cx="4530236" cy="300082"/>
          </a:xfrm>
          <a:prstGeom prst="rect">
            <a:avLst/>
          </a:prstGeom>
          <a:noFill/>
        </p:spPr>
        <p:txBody>
          <a:bodyPr wrap="square" rtlCol="0">
            <a:spAutoFit/>
          </a:bodyPr>
          <a:lstStyle/>
          <a:p>
            <a:pPr algn="ctr"/>
            <a:r>
              <a:rPr lang="en-US" sz="1350" dirty="0"/>
              <a:t>www.surveymonkey/r/2024Noodles</a:t>
            </a:r>
          </a:p>
        </p:txBody>
      </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10301" t="10228" r="9831" b="9537"/>
          <a:stretch/>
        </p:blipFill>
        <p:spPr>
          <a:xfrm>
            <a:off x="1210151" y="3112830"/>
            <a:ext cx="1910159" cy="1918921"/>
          </a:xfrm>
          <a:prstGeom prst="rect">
            <a:avLst/>
          </a:prstGeom>
        </p:spPr>
      </p:pic>
      <p:cxnSp>
        <p:nvCxnSpPr>
          <p:cNvPr id="11" name="Straight Connector 10"/>
          <p:cNvCxnSpPr/>
          <p:nvPr/>
        </p:nvCxnSpPr>
        <p:spPr>
          <a:xfrm flipH="1">
            <a:off x="4496508" y="182713"/>
            <a:ext cx="6470" cy="5905421"/>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1361" y="121748"/>
            <a:ext cx="4569844" cy="1384995"/>
          </a:xfrm>
          <a:prstGeom prst="rect">
            <a:avLst/>
          </a:prstGeom>
          <a:noFill/>
        </p:spPr>
        <p:txBody>
          <a:bodyPr wrap="square" rtlCol="0">
            <a:spAutoFit/>
          </a:bodyPr>
          <a:lstStyle/>
          <a:p>
            <a:r>
              <a:rPr lang="en-US" sz="3000" b="1" dirty="0">
                <a:solidFill>
                  <a:srgbClr val="7030A0"/>
                </a:solidFill>
              </a:rPr>
              <a:t>Let us know! </a:t>
            </a:r>
            <a:br>
              <a:rPr lang="en-US" sz="3000" b="1" dirty="0">
                <a:solidFill>
                  <a:srgbClr val="7030A0"/>
                </a:solidFill>
              </a:rPr>
            </a:br>
            <a:r>
              <a:rPr lang="en-US" sz="2700" dirty="0">
                <a:solidFill>
                  <a:srgbClr val="7030A0"/>
                </a:solidFill>
              </a:rPr>
              <a:t>Please take this 1-minute anonymous survey. </a:t>
            </a:r>
          </a:p>
        </p:txBody>
      </p:sp>
      <p:sp>
        <p:nvSpPr>
          <p:cNvPr id="14" name="TextBox 13"/>
          <p:cNvSpPr txBox="1"/>
          <p:nvPr/>
        </p:nvSpPr>
        <p:spPr>
          <a:xfrm>
            <a:off x="4671205" y="1867255"/>
            <a:ext cx="4134209" cy="1938992"/>
          </a:xfrm>
          <a:prstGeom prst="rect">
            <a:avLst/>
          </a:prstGeom>
          <a:noFill/>
        </p:spPr>
        <p:txBody>
          <a:bodyPr wrap="square" rtlCol="0">
            <a:spAutoFit/>
          </a:bodyPr>
          <a:lstStyle/>
          <a:p>
            <a:pPr algn="ctr"/>
            <a:r>
              <a:rPr lang="en-US" sz="2000" dirty="0"/>
              <a:t>Amy Luckiewicz</a:t>
            </a:r>
          </a:p>
          <a:p>
            <a:pPr algn="ctr"/>
            <a:r>
              <a:rPr lang="en-US" sz="2000" dirty="0"/>
              <a:t>(781)588-0257</a:t>
            </a:r>
          </a:p>
          <a:p>
            <a:pPr algn="ctr"/>
            <a:r>
              <a:rPr lang="en-US" sz="2000" dirty="0"/>
              <a:t>coalition@northreadingma.gov</a:t>
            </a:r>
          </a:p>
          <a:p>
            <a:pPr algn="ctr"/>
            <a:endParaRPr lang="en-US" sz="2000" dirty="0"/>
          </a:p>
          <a:p>
            <a:pPr algn="ctr"/>
            <a:r>
              <a:rPr lang="en-US" sz="2000" dirty="0"/>
              <a:t>Det. Paul </a:t>
            </a:r>
            <a:r>
              <a:rPr lang="en-US" sz="2000" dirty="0" err="1"/>
              <a:t>Lucci</a:t>
            </a:r>
            <a:r>
              <a:rPr lang="en-US" sz="2000" dirty="0"/>
              <a:t/>
            </a:r>
            <a:br>
              <a:rPr lang="en-US" sz="2000" dirty="0"/>
            </a:br>
            <a:r>
              <a:rPr lang="en-US" sz="2000" dirty="0"/>
              <a:t>plucci@nrpd.org</a:t>
            </a:r>
          </a:p>
        </p:txBody>
      </p:sp>
    </p:spTree>
    <p:extLst>
      <p:ext uri="{BB962C8B-B14F-4D97-AF65-F5344CB8AC3E}">
        <p14:creationId xmlns:p14="http://schemas.microsoft.com/office/powerpoint/2010/main" val="3327296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9394"/>
          <a:stretch/>
        </p:blipFill>
        <p:spPr>
          <a:xfrm>
            <a:off x="-4270" y="6213285"/>
            <a:ext cx="9157855" cy="546350"/>
          </a:xfrm>
          <a:prstGeom prst="rect">
            <a:avLst/>
          </a:prstGeom>
        </p:spPr>
      </p:pic>
      <p:sp>
        <p:nvSpPr>
          <p:cNvPr id="7" name="TextBox 6"/>
          <p:cNvSpPr txBox="1"/>
          <p:nvPr/>
        </p:nvSpPr>
        <p:spPr>
          <a:xfrm>
            <a:off x="190500" y="5981"/>
            <a:ext cx="8724900" cy="707886"/>
          </a:xfrm>
          <a:prstGeom prst="rect">
            <a:avLst/>
          </a:prstGeom>
          <a:noFill/>
        </p:spPr>
        <p:txBody>
          <a:bodyPr wrap="square" rtlCol="0">
            <a:spAutoFit/>
          </a:bodyPr>
          <a:lstStyle/>
          <a:p>
            <a:r>
              <a:rPr lang="en-US" sz="4000" b="1" dirty="0" smtClean="0">
                <a:solidFill>
                  <a:srgbClr val="0070C0"/>
                </a:solidFill>
              </a:rPr>
              <a:t>Snapchat: </a:t>
            </a:r>
            <a:r>
              <a:rPr lang="en-US" sz="2500" dirty="0">
                <a:solidFill>
                  <a:srgbClr val="0070C0"/>
                </a:solidFill>
              </a:rPr>
              <a:t>What it looks like when you open </a:t>
            </a:r>
            <a:r>
              <a:rPr lang="en-US" sz="2500" dirty="0" smtClean="0">
                <a:solidFill>
                  <a:srgbClr val="0070C0"/>
                </a:solidFill>
              </a:rPr>
              <a:t>Snapchat</a:t>
            </a:r>
            <a:endParaRPr lang="en-US" sz="2500" dirty="0">
              <a:solidFill>
                <a:srgbClr val="0070C0"/>
              </a:solidFill>
            </a:endParaRPr>
          </a:p>
        </p:txBody>
      </p:sp>
      <p:pic>
        <p:nvPicPr>
          <p:cNvPr id="2050" name="Picture 2" descr="Snapchat to Pay Music Artists Up to $100,000 per Month for Songs - Variety">
            <a:extLst>
              <a:ext uri="{FF2B5EF4-FFF2-40B4-BE49-F238E27FC236}">
                <a16:creationId xmlns:a16="http://schemas.microsoft.com/office/drawing/2014/main" xmlns="" id="{51D1EE1A-80E1-59ED-86B6-405EE61A8E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90213" y="652632"/>
            <a:ext cx="1125187" cy="6338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creenshot of a phone&#10;&#10;Description automatically generated with medium confidence">
            <a:extLst>
              <a:ext uri="{FF2B5EF4-FFF2-40B4-BE49-F238E27FC236}">
                <a16:creationId xmlns:a16="http://schemas.microsoft.com/office/drawing/2014/main" xmlns="" id="{AA575656-9329-6A02-A056-BEF5474A23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1775" y="935338"/>
            <a:ext cx="2774285" cy="4932062"/>
          </a:xfrm>
          <a:prstGeom prst="rect">
            <a:avLst/>
          </a:prstGeom>
        </p:spPr>
      </p:pic>
      <p:sp>
        <p:nvSpPr>
          <p:cNvPr id="4" name="TextBox 3">
            <a:extLst>
              <a:ext uri="{FF2B5EF4-FFF2-40B4-BE49-F238E27FC236}">
                <a16:creationId xmlns:a16="http://schemas.microsoft.com/office/drawing/2014/main" xmlns="" id="{136C3095-5C8E-DF18-4D42-D8644F706D4F}"/>
              </a:ext>
            </a:extLst>
          </p:cNvPr>
          <p:cNvSpPr txBox="1"/>
          <p:nvPr/>
        </p:nvSpPr>
        <p:spPr>
          <a:xfrm>
            <a:off x="618198" y="793661"/>
            <a:ext cx="1716945" cy="646331"/>
          </a:xfrm>
          <a:prstGeom prst="rect">
            <a:avLst/>
          </a:prstGeom>
          <a:noFill/>
        </p:spPr>
        <p:txBody>
          <a:bodyPr wrap="none" rtlCol="0">
            <a:spAutoFit/>
          </a:bodyPr>
          <a:lstStyle/>
          <a:p>
            <a:r>
              <a:rPr lang="en-US" dirty="0"/>
              <a:t>To access profile</a:t>
            </a:r>
          </a:p>
          <a:p>
            <a:r>
              <a:rPr lang="en-US" dirty="0"/>
              <a:t>and settings</a:t>
            </a:r>
          </a:p>
        </p:txBody>
      </p:sp>
      <p:cxnSp>
        <p:nvCxnSpPr>
          <p:cNvPr id="8" name="Straight Arrow Connector 7">
            <a:extLst>
              <a:ext uri="{FF2B5EF4-FFF2-40B4-BE49-F238E27FC236}">
                <a16:creationId xmlns:a16="http://schemas.microsoft.com/office/drawing/2014/main" xmlns="" id="{F4C1196F-9EE1-A2AF-0075-F177CCE157EA}"/>
              </a:ext>
            </a:extLst>
          </p:cNvPr>
          <p:cNvCxnSpPr>
            <a:cxnSpLocks/>
          </p:cNvCxnSpPr>
          <p:nvPr/>
        </p:nvCxnSpPr>
        <p:spPr>
          <a:xfrm>
            <a:off x="1905000" y="1182390"/>
            <a:ext cx="914400" cy="9633"/>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xmlns="" id="{83F9F9BA-F92E-3C02-0272-3A91C4DB043C}"/>
              </a:ext>
            </a:extLst>
          </p:cNvPr>
          <p:cNvSpPr txBox="1"/>
          <p:nvPr/>
        </p:nvSpPr>
        <p:spPr>
          <a:xfrm>
            <a:off x="2426677" y="237408"/>
            <a:ext cx="6726908" cy="400110"/>
          </a:xfrm>
          <a:prstGeom prst="rect">
            <a:avLst/>
          </a:prstGeom>
          <a:noFill/>
        </p:spPr>
        <p:txBody>
          <a:bodyPr wrap="square">
            <a:spAutoFit/>
          </a:bodyPr>
          <a:lstStyle/>
          <a:p>
            <a:pPr algn="ctr"/>
            <a:endParaRPr lang="en-US" sz="2000" dirty="0">
              <a:solidFill>
                <a:srgbClr val="00B0F0"/>
              </a:solidFill>
            </a:endParaRPr>
          </a:p>
        </p:txBody>
      </p:sp>
      <p:cxnSp>
        <p:nvCxnSpPr>
          <p:cNvPr id="11" name="Straight Arrow Connector 10">
            <a:extLst>
              <a:ext uri="{FF2B5EF4-FFF2-40B4-BE49-F238E27FC236}">
                <a16:creationId xmlns:a16="http://schemas.microsoft.com/office/drawing/2014/main" xmlns="" id="{4845F852-0B9F-31F6-101C-5866D24DADED}"/>
              </a:ext>
            </a:extLst>
          </p:cNvPr>
          <p:cNvCxnSpPr>
            <a:cxnSpLocks/>
          </p:cNvCxnSpPr>
          <p:nvPr/>
        </p:nvCxnSpPr>
        <p:spPr>
          <a:xfrm flipH="1" flipV="1">
            <a:off x="5257800" y="1185504"/>
            <a:ext cx="724892" cy="36506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a:extLst>
              <a:ext uri="{FF2B5EF4-FFF2-40B4-BE49-F238E27FC236}">
                <a16:creationId xmlns:a16="http://schemas.microsoft.com/office/drawing/2014/main" xmlns="" id="{7047AB97-DEBE-103B-B0B6-56A149E26336}"/>
              </a:ext>
            </a:extLst>
          </p:cNvPr>
          <p:cNvCxnSpPr>
            <a:cxnSpLocks/>
          </p:cNvCxnSpPr>
          <p:nvPr/>
        </p:nvCxnSpPr>
        <p:spPr>
          <a:xfrm>
            <a:off x="1905000" y="5334000"/>
            <a:ext cx="1828800" cy="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xmlns="" id="{4A1A37B0-081F-00AA-6C58-6F4CBD050A60}"/>
              </a:ext>
            </a:extLst>
          </p:cNvPr>
          <p:cNvSpPr txBox="1"/>
          <p:nvPr/>
        </p:nvSpPr>
        <p:spPr>
          <a:xfrm>
            <a:off x="106625" y="5135010"/>
            <a:ext cx="2031737" cy="923330"/>
          </a:xfrm>
          <a:prstGeom prst="rect">
            <a:avLst/>
          </a:prstGeom>
          <a:noFill/>
        </p:spPr>
        <p:txBody>
          <a:bodyPr wrap="square">
            <a:spAutoFit/>
          </a:bodyPr>
          <a:lstStyle/>
          <a:p>
            <a:pPr marL="285750" indent="-285750">
              <a:buFont typeface="Arial" panose="020B0604020202020204" pitchFamily="34" charset="0"/>
              <a:buChar char="•"/>
            </a:pPr>
            <a:r>
              <a:rPr lang="en-US" dirty="0"/>
              <a:t>Access Photos</a:t>
            </a:r>
          </a:p>
          <a:p>
            <a:pPr marL="285750" indent="-285750">
              <a:buFont typeface="Arial" panose="020B0604020202020204" pitchFamily="34" charset="0"/>
              <a:buChar char="•"/>
            </a:pPr>
            <a:r>
              <a:rPr lang="en-US" dirty="0"/>
              <a:t>Saved Snaps</a:t>
            </a:r>
          </a:p>
          <a:p>
            <a:pPr marL="285750" indent="-285750">
              <a:buFont typeface="Arial" panose="020B0604020202020204" pitchFamily="34" charset="0"/>
              <a:buChar char="•"/>
            </a:pPr>
            <a:r>
              <a:rPr lang="en-US" dirty="0"/>
              <a:t>My Eyes Only</a:t>
            </a:r>
          </a:p>
        </p:txBody>
      </p:sp>
      <p:sp>
        <p:nvSpPr>
          <p:cNvPr id="23" name="TextBox 22">
            <a:extLst>
              <a:ext uri="{FF2B5EF4-FFF2-40B4-BE49-F238E27FC236}">
                <a16:creationId xmlns:a16="http://schemas.microsoft.com/office/drawing/2014/main" xmlns="" id="{56712831-9426-8233-E628-F3B89955D8A0}"/>
              </a:ext>
            </a:extLst>
          </p:cNvPr>
          <p:cNvSpPr txBox="1"/>
          <p:nvPr/>
        </p:nvSpPr>
        <p:spPr>
          <a:xfrm>
            <a:off x="232833" y="3581482"/>
            <a:ext cx="1372130" cy="923330"/>
          </a:xfrm>
          <a:prstGeom prst="rect">
            <a:avLst/>
          </a:prstGeom>
          <a:noFill/>
        </p:spPr>
        <p:txBody>
          <a:bodyPr wrap="square">
            <a:spAutoFit/>
          </a:bodyPr>
          <a:lstStyle/>
          <a:p>
            <a:r>
              <a:rPr lang="en-US" dirty="0"/>
              <a:t>Snap Map</a:t>
            </a:r>
          </a:p>
          <a:p>
            <a:endParaRPr lang="en-US" dirty="0"/>
          </a:p>
          <a:p>
            <a:endParaRPr lang="en-US" dirty="0"/>
          </a:p>
        </p:txBody>
      </p:sp>
      <p:cxnSp>
        <p:nvCxnSpPr>
          <p:cNvPr id="24" name="Straight Arrow Connector 23">
            <a:extLst>
              <a:ext uri="{FF2B5EF4-FFF2-40B4-BE49-F238E27FC236}">
                <a16:creationId xmlns:a16="http://schemas.microsoft.com/office/drawing/2014/main" xmlns="" id="{370B6A57-6530-1DCC-9CA0-BEB311FEBF5D}"/>
              </a:ext>
            </a:extLst>
          </p:cNvPr>
          <p:cNvCxnSpPr>
            <a:cxnSpLocks/>
          </p:cNvCxnSpPr>
          <p:nvPr/>
        </p:nvCxnSpPr>
        <p:spPr>
          <a:xfrm>
            <a:off x="1295400" y="3810000"/>
            <a:ext cx="1752600" cy="178667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6" name="Straight Arrow Connector 25">
            <a:extLst>
              <a:ext uri="{FF2B5EF4-FFF2-40B4-BE49-F238E27FC236}">
                <a16:creationId xmlns:a16="http://schemas.microsoft.com/office/drawing/2014/main" xmlns="" id="{C4169BCC-605D-46D4-D2A7-B60ECDED676B}"/>
              </a:ext>
            </a:extLst>
          </p:cNvPr>
          <p:cNvCxnSpPr>
            <a:cxnSpLocks/>
          </p:cNvCxnSpPr>
          <p:nvPr/>
        </p:nvCxnSpPr>
        <p:spPr>
          <a:xfrm>
            <a:off x="1692980" y="2873100"/>
            <a:ext cx="1888420" cy="2810782"/>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8" name="Straight Arrow Connector 27">
            <a:extLst>
              <a:ext uri="{FF2B5EF4-FFF2-40B4-BE49-F238E27FC236}">
                <a16:creationId xmlns:a16="http://schemas.microsoft.com/office/drawing/2014/main" xmlns="" id="{507D146F-FC87-84F2-516A-D646872B4E16}"/>
              </a:ext>
            </a:extLst>
          </p:cNvPr>
          <p:cNvCxnSpPr>
            <a:cxnSpLocks/>
          </p:cNvCxnSpPr>
          <p:nvPr/>
        </p:nvCxnSpPr>
        <p:spPr>
          <a:xfrm flipH="1">
            <a:off x="4876800" y="4703337"/>
            <a:ext cx="1443037" cy="98054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33" name="TextBox 32">
            <a:extLst>
              <a:ext uri="{FF2B5EF4-FFF2-40B4-BE49-F238E27FC236}">
                <a16:creationId xmlns:a16="http://schemas.microsoft.com/office/drawing/2014/main" xmlns="" id="{9E8EE0E1-D128-50B9-02ED-7F35BEA8843F}"/>
              </a:ext>
            </a:extLst>
          </p:cNvPr>
          <p:cNvSpPr txBox="1"/>
          <p:nvPr/>
        </p:nvSpPr>
        <p:spPr>
          <a:xfrm>
            <a:off x="6319837" y="4504812"/>
            <a:ext cx="1066800" cy="369332"/>
          </a:xfrm>
          <a:prstGeom prst="rect">
            <a:avLst/>
          </a:prstGeom>
          <a:noFill/>
        </p:spPr>
        <p:txBody>
          <a:bodyPr wrap="square">
            <a:spAutoFit/>
          </a:bodyPr>
          <a:lstStyle/>
          <a:p>
            <a:r>
              <a:rPr lang="en-US" dirty="0"/>
              <a:t>Stories</a:t>
            </a:r>
          </a:p>
        </p:txBody>
      </p:sp>
      <p:cxnSp>
        <p:nvCxnSpPr>
          <p:cNvPr id="38" name="Straight Arrow Connector 37">
            <a:extLst>
              <a:ext uri="{FF2B5EF4-FFF2-40B4-BE49-F238E27FC236}">
                <a16:creationId xmlns:a16="http://schemas.microsoft.com/office/drawing/2014/main" xmlns="" id="{3727B202-452D-6883-5CAF-9B097FA81A17}"/>
              </a:ext>
            </a:extLst>
          </p:cNvPr>
          <p:cNvCxnSpPr>
            <a:cxnSpLocks/>
          </p:cNvCxnSpPr>
          <p:nvPr/>
        </p:nvCxnSpPr>
        <p:spPr>
          <a:xfrm flipH="1">
            <a:off x="5395298" y="5524500"/>
            <a:ext cx="1157902" cy="183518"/>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41" name="Straight Arrow Connector 40">
            <a:extLst>
              <a:ext uri="{FF2B5EF4-FFF2-40B4-BE49-F238E27FC236}">
                <a16:creationId xmlns:a16="http://schemas.microsoft.com/office/drawing/2014/main" xmlns="" id="{35219CE2-CF79-7E5F-280F-AF08B1DDC872}"/>
              </a:ext>
            </a:extLst>
          </p:cNvPr>
          <p:cNvCxnSpPr>
            <a:cxnSpLocks/>
          </p:cNvCxnSpPr>
          <p:nvPr/>
        </p:nvCxnSpPr>
        <p:spPr>
          <a:xfrm flipH="1">
            <a:off x="4038600" y="2685107"/>
            <a:ext cx="2514600" cy="286693"/>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45" name="TextBox 44">
            <a:extLst>
              <a:ext uri="{FF2B5EF4-FFF2-40B4-BE49-F238E27FC236}">
                <a16:creationId xmlns:a16="http://schemas.microsoft.com/office/drawing/2014/main" xmlns="" id="{A913CA98-E711-5B7E-DE5A-C64CBE8DAB89}"/>
              </a:ext>
            </a:extLst>
          </p:cNvPr>
          <p:cNvSpPr txBox="1"/>
          <p:nvPr/>
        </p:nvSpPr>
        <p:spPr>
          <a:xfrm>
            <a:off x="6558719" y="2361941"/>
            <a:ext cx="1951236" cy="646331"/>
          </a:xfrm>
          <a:prstGeom prst="rect">
            <a:avLst/>
          </a:prstGeom>
          <a:noFill/>
        </p:spPr>
        <p:txBody>
          <a:bodyPr wrap="square" rtlCol="0">
            <a:spAutoFit/>
          </a:bodyPr>
          <a:lstStyle/>
          <a:p>
            <a:r>
              <a:rPr lang="en-US" dirty="0"/>
              <a:t>What your phone camera sees</a:t>
            </a:r>
          </a:p>
        </p:txBody>
      </p:sp>
      <p:sp>
        <p:nvSpPr>
          <p:cNvPr id="2" name="TextBox 1">
            <a:extLst>
              <a:ext uri="{FF2B5EF4-FFF2-40B4-BE49-F238E27FC236}">
                <a16:creationId xmlns:a16="http://schemas.microsoft.com/office/drawing/2014/main" xmlns="" id="{BACA2B18-FBB8-4E5C-6E2C-8C0B66D9D560}"/>
              </a:ext>
            </a:extLst>
          </p:cNvPr>
          <p:cNvSpPr txBox="1"/>
          <p:nvPr/>
        </p:nvSpPr>
        <p:spPr>
          <a:xfrm>
            <a:off x="5887640" y="1459157"/>
            <a:ext cx="2353500" cy="369332"/>
          </a:xfrm>
          <a:prstGeom prst="rect">
            <a:avLst/>
          </a:prstGeom>
          <a:noFill/>
        </p:spPr>
        <p:txBody>
          <a:bodyPr wrap="square">
            <a:spAutoFit/>
          </a:bodyPr>
          <a:lstStyle/>
          <a:p>
            <a:r>
              <a:rPr lang="en-US" dirty="0"/>
              <a:t>Add Friends/Quick Add</a:t>
            </a:r>
          </a:p>
        </p:txBody>
      </p:sp>
      <p:sp>
        <p:nvSpPr>
          <p:cNvPr id="25" name="TextBox 24">
            <a:extLst>
              <a:ext uri="{FF2B5EF4-FFF2-40B4-BE49-F238E27FC236}">
                <a16:creationId xmlns:a16="http://schemas.microsoft.com/office/drawing/2014/main" xmlns="" id="{9E8EE0E1-D128-50B9-02ED-7F35BEA8843F}"/>
              </a:ext>
            </a:extLst>
          </p:cNvPr>
          <p:cNvSpPr txBox="1"/>
          <p:nvPr/>
        </p:nvSpPr>
        <p:spPr>
          <a:xfrm>
            <a:off x="6538298" y="5295965"/>
            <a:ext cx="1066800" cy="369332"/>
          </a:xfrm>
          <a:prstGeom prst="rect">
            <a:avLst/>
          </a:prstGeom>
          <a:noFill/>
        </p:spPr>
        <p:txBody>
          <a:bodyPr wrap="square">
            <a:spAutoFit/>
          </a:bodyPr>
          <a:lstStyle/>
          <a:p>
            <a:r>
              <a:rPr lang="en-US" dirty="0"/>
              <a:t>Spotlight</a:t>
            </a:r>
          </a:p>
        </p:txBody>
      </p:sp>
      <p:sp>
        <p:nvSpPr>
          <p:cNvPr id="27" name="TextBox 26">
            <a:extLst>
              <a:ext uri="{FF2B5EF4-FFF2-40B4-BE49-F238E27FC236}">
                <a16:creationId xmlns:a16="http://schemas.microsoft.com/office/drawing/2014/main" xmlns="" id="{56712831-9426-8233-E628-F3B89955D8A0}"/>
              </a:ext>
            </a:extLst>
          </p:cNvPr>
          <p:cNvSpPr txBox="1"/>
          <p:nvPr/>
        </p:nvSpPr>
        <p:spPr>
          <a:xfrm>
            <a:off x="397580" y="2620052"/>
            <a:ext cx="1372130" cy="646331"/>
          </a:xfrm>
          <a:prstGeom prst="rect">
            <a:avLst/>
          </a:prstGeom>
          <a:noFill/>
        </p:spPr>
        <p:txBody>
          <a:bodyPr wrap="square">
            <a:spAutoFit/>
          </a:bodyPr>
          <a:lstStyle/>
          <a:p>
            <a:r>
              <a:rPr lang="en-US" dirty="0"/>
              <a:t>Snaps/Chats</a:t>
            </a:r>
          </a:p>
          <a:p>
            <a:endParaRPr lang="en-US" dirty="0"/>
          </a:p>
        </p:txBody>
      </p:sp>
    </p:spTree>
    <p:extLst>
      <p:ext uri="{BB962C8B-B14F-4D97-AF65-F5344CB8AC3E}">
        <p14:creationId xmlns:p14="http://schemas.microsoft.com/office/powerpoint/2010/main" val="428442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chat or text message&#10;&#10;Description automatically generated">
            <a:extLst>
              <a:ext uri="{FF2B5EF4-FFF2-40B4-BE49-F238E27FC236}">
                <a16:creationId xmlns:a16="http://schemas.microsoft.com/office/drawing/2014/main" xmlns="" id="{D61332B2-9DC3-8374-7F41-C421CA7BB7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76200"/>
            <a:ext cx="2828924" cy="5029199"/>
          </a:xfrm>
          <a:prstGeom prst="rect">
            <a:avLst/>
          </a:prstGeom>
          <a:ln>
            <a:solidFill>
              <a:schemeClr val="tx1"/>
            </a:solidFill>
          </a:ln>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89394"/>
          <a:stretch/>
        </p:blipFill>
        <p:spPr>
          <a:xfrm>
            <a:off x="0" y="6311650"/>
            <a:ext cx="9157855" cy="546350"/>
          </a:xfrm>
          <a:prstGeom prst="rect">
            <a:avLst/>
          </a:prstGeom>
        </p:spPr>
      </p:pic>
      <p:sp>
        <p:nvSpPr>
          <p:cNvPr id="7" name="TextBox 6"/>
          <p:cNvSpPr txBox="1"/>
          <p:nvPr/>
        </p:nvSpPr>
        <p:spPr>
          <a:xfrm>
            <a:off x="228600" y="164968"/>
            <a:ext cx="2473610" cy="1938992"/>
          </a:xfrm>
          <a:prstGeom prst="rect">
            <a:avLst/>
          </a:prstGeom>
          <a:noFill/>
        </p:spPr>
        <p:txBody>
          <a:bodyPr wrap="square" rtlCol="0">
            <a:spAutoFit/>
          </a:bodyPr>
          <a:lstStyle/>
          <a:p>
            <a:r>
              <a:rPr lang="en-US" sz="4000" b="1" dirty="0" smtClean="0">
                <a:solidFill>
                  <a:srgbClr val="0070C0"/>
                </a:solidFill>
              </a:rPr>
              <a:t>Snapchat: </a:t>
            </a:r>
            <a:r>
              <a:rPr lang="en-US" sz="4000" dirty="0" smtClean="0">
                <a:solidFill>
                  <a:srgbClr val="0070C0"/>
                </a:solidFill>
              </a:rPr>
              <a:t>Settings</a:t>
            </a:r>
            <a:endParaRPr lang="en-US" sz="4000" dirty="0">
              <a:solidFill>
                <a:srgbClr val="0070C0"/>
              </a:solidFill>
            </a:endParaRPr>
          </a:p>
          <a:p>
            <a:endParaRPr lang="en-US" sz="4000" dirty="0">
              <a:solidFill>
                <a:srgbClr val="0070C0"/>
              </a:solidFill>
            </a:endParaRPr>
          </a:p>
        </p:txBody>
      </p:sp>
      <p:pic>
        <p:nvPicPr>
          <p:cNvPr id="2050" name="Picture 2" descr="Snapchat to Pay Music Artists Up to $100,000 per Month for Songs - Variety">
            <a:extLst>
              <a:ext uri="{FF2B5EF4-FFF2-40B4-BE49-F238E27FC236}">
                <a16:creationId xmlns:a16="http://schemas.microsoft.com/office/drawing/2014/main" xmlns="" id="{51D1EE1A-80E1-59ED-86B6-405EE61A8E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599" y="108857"/>
            <a:ext cx="1468405" cy="82720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83F9F9BA-F92E-3C02-0272-3A91C4DB043C}"/>
              </a:ext>
            </a:extLst>
          </p:cNvPr>
          <p:cNvSpPr txBox="1"/>
          <p:nvPr/>
        </p:nvSpPr>
        <p:spPr>
          <a:xfrm>
            <a:off x="6070314" y="805904"/>
            <a:ext cx="1063730" cy="369332"/>
          </a:xfrm>
          <a:prstGeom prst="rect">
            <a:avLst/>
          </a:prstGeom>
          <a:noFill/>
        </p:spPr>
        <p:txBody>
          <a:bodyPr wrap="square">
            <a:spAutoFit/>
          </a:bodyPr>
          <a:lstStyle/>
          <a:p>
            <a:r>
              <a:rPr lang="en-US" dirty="0"/>
              <a:t>Settings</a:t>
            </a:r>
          </a:p>
        </p:txBody>
      </p:sp>
      <p:cxnSp>
        <p:nvCxnSpPr>
          <p:cNvPr id="11" name="Straight Arrow Connector 10">
            <a:extLst>
              <a:ext uri="{FF2B5EF4-FFF2-40B4-BE49-F238E27FC236}">
                <a16:creationId xmlns:a16="http://schemas.microsoft.com/office/drawing/2014/main" xmlns="" id="{4845F852-0B9F-31F6-101C-5866D24DADED}"/>
              </a:ext>
            </a:extLst>
          </p:cNvPr>
          <p:cNvCxnSpPr>
            <a:cxnSpLocks/>
          </p:cNvCxnSpPr>
          <p:nvPr/>
        </p:nvCxnSpPr>
        <p:spPr>
          <a:xfrm flipH="1" flipV="1">
            <a:off x="5689535" y="383406"/>
            <a:ext cx="670055" cy="422498"/>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pic>
        <p:nvPicPr>
          <p:cNvPr id="16" name="Picture 15" descr="Graphical user interface, application, website&#10;&#10;Description automatically generated">
            <a:extLst>
              <a:ext uri="{FF2B5EF4-FFF2-40B4-BE49-F238E27FC236}">
                <a16:creationId xmlns:a16="http://schemas.microsoft.com/office/drawing/2014/main" xmlns="" id="{2C000923-5C5B-D7A2-6997-DA1B1BB09B1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53847" r="1540" b="10298"/>
          <a:stretch/>
        </p:blipFill>
        <p:spPr>
          <a:xfrm>
            <a:off x="2971800" y="4800600"/>
            <a:ext cx="2828924" cy="1371600"/>
          </a:xfrm>
          <a:prstGeom prst="rect">
            <a:avLst/>
          </a:prstGeom>
        </p:spPr>
      </p:pic>
    </p:spTree>
    <p:extLst>
      <p:ext uri="{BB962C8B-B14F-4D97-AF65-F5344CB8AC3E}">
        <p14:creationId xmlns:p14="http://schemas.microsoft.com/office/powerpoint/2010/main" val="30796537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93801a0d-606c-4068-b3e2-6da99007ce23"/>
  <p:tag name="TPVERSION" val="8"/>
  <p:tag name="TPFULLVERSION" val="8.5.0.39"/>
  <p:tag name="PPTVERSION" val="15"/>
  <p:tag name="TPOS" val="2"/>
  <p:tag name="TPLASTSAVEVERSION" val="6.3 P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75AFC4F5-A732-42DF-A625-679C3B1D7F15}">
  <ds:schemaRefs>
    <ds:schemaRef ds:uri="ESRI.ArcGIS.Mapping.OfficeIntegration.PowerPointInfo"/>
  </ds:schemaRefs>
</ds:datastoreItem>
</file>

<file path=customXml/itemProps10.xml><?xml version="1.0" encoding="utf-8"?>
<ds:datastoreItem xmlns:ds="http://schemas.openxmlformats.org/officeDocument/2006/customXml" ds:itemID="{6B46CBC4-68CA-4C83-AFC1-F5065D096D4D}">
  <ds:schemaRefs>
    <ds:schemaRef ds:uri="ESRI.ArcGIS.Mapping.OfficeIntegration.PowerPointInfo"/>
  </ds:schemaRefs>
</ds:datastoreItem>
</file>

<file path=customXml/itemProps11.xml><?xml version="1.0" encoding="utf-8"?>
<ds:datastoreItem xmlns:ds="http://schemas.openxmlformats.org/officeDocument/2006/customXml" ds:itemID="{03959E39-521E-46E0-B8E1-7D5C461ACA36}">
  <ds:schemaRefs>
    <ds:schemaRef ds:uri="ESRI.ArcGIS.Mapping.OfficeIntegration.PowerPointInfo"/>
  </ds:schemaRefs>
</ds:datastoreItem>
</file>

<file path=customXml/itemProps12.xml><?xml version="1.0" encoding="utf-8"?>
<ds:datastoreItem xmlns:ds="http://schemas.openxmlformats.org/officeDocument/2006/customXml" ds:itemID="{8D57B9AD-C433-418C-B230-1E8ED6922DDB}">
  <ds:schemaRefs>
    <ds:schemaRef ds:uri="ESRI.ArcGIS.Mapping.OfficeIntegration.PowerPointInfo"/>
  </ds:schemaRefs>
</ds:datastoreItem>
</file>

<file path=customXml/itemProps13.xml><?xml version="1.0" encoding="utf-8"?>
<ds:datastoreItem xmlns:ds="http://schemas.openxmlformats.org/officeDocument/2006/customXml" ds:itemID="{8A9247B3-25D5-40FA-97EA-FF78F5A1420E}">
  <ds:schemaRefs>
    <ds:schemaRef ds:uri="ESRI.ArcGIS.Mapping.OfficeIntegration.PowerPointInfo"/>
  </ds:schemaRefs>
</ds:datastoreItem>
</file>

<file path=customXml/itemProps14.xml><?xml version="1.0" encoding="utf-8"?>
<ds:datastoreItem xmlns:ds="http://schemas.openxmlformats.org/officeDocument/2006/customXml" ds:itemID="{3BFA7502-1B45-470B-8B4E-17DE8D0C6D4B}">
  <ds:schemaRefs>
    <ds:schemaRef ds:uri="ESRI.ArcGIS.Mapping.OfficeIntegration.PowerPointInfo"/>
  </ds:schemaRefs>
</ds:datastoreItem>
</file>

<file path=customXml/itemProps15.xml><?xml version="1.0" encoding="utf-8"?>
<ds:datastoreItem xmlns:ds="http://schemas.openxmlformats.org/officeDocument/2006/customXml" ds:itemID="{891097B0-255A-4556-BA77-95E4713FE7CC}">
  <ds:schemaRefs>
    <ds:schemaRef ds:uri="ESRI.ArcGIS.Mapping.OfficeIntegration.PowerPointInfo"/>
  </ds:schemaRefs>
</ds:datastoreItem>
</file>

<file path=customXml/itemProps16.xml><?xml version="1.0" encoding="utf-8"?>
<ds:datastoreItem xmlns:ds="http://schemas.openxmlformats.org/officeDocument/2006/customXml" ds:itemID="{C33A5944-F38C-4BC1-B41E-90429327978B}">
  <ds:schemaRefs>
    <ds:schemaRef ds:uri="ESRI.ArcGIS.Mapping.OfficeIntegration.PowerPointInfo"/>
  </ds:schemaRefs>
</ds:datastoreItem>
</file>

<file path=customXml/itemProps17.xml><?xml version="1.0" encoding="utf-8"?>
<ds:datastoreItem xmlns:ds="http://schemas.openxmlformats.org/officeDocument/2006/customXml" ds:itemID="{C1646CF7-C59F-42B5-9F95-87661BE30D52}">
  <ds:schemaRefs>
    <ds:schemaRef ds:uri="ESRI.ArcGIS.Mapping.OfficeIntegration.PowerPointInfo"/>
  </ds:schemaRefs>
</ds:datastoreItem>
</file>

<file path=customXml/itemProps18.xml><?xml version="1.0" encoding="utf-8"?>
<ds:datastoreItem xmlns:ds="http://schemas.openxmlformats.org/officeDocument/2006/customXml" ds:itemID="{CE3B6414-D5A6-4BFF-8682-08C08410764A}">
  <ds:schemaRefs>
    <ds:schemaRef ds:uri="ESRI.ArcGIS.Mapping.OfficeIntegration.PowerPointInfo"/>
  </ds:schemaRefs>
</ds:datastoreItem>
</file>

<file path=customXml/itemProps19.xml><?xml version="1.0" encoding="utf-8"?>
<ds:datastoreItem xmlns:ds="http://schemas.openxmlformats.org/officeDocument/2006/customXml" ds:itemID="{112FC660-16FD-498F-8466-50686BA1BDA6}">
  <ds:schemaRefs>
    <ds:schemaRef ds:uri="ESRI.ArcGIS.Mapping.OfficeIntegration.PowerPointInfo"/>
  </ds:schemaRefs>
</ds:datastoreItem>
</file>

<file path=customXml/itemProps2.xml><?xml version="1.0" encoding="utf-8"?>
<ds:datastoreItem xmlns:ds="http://schemas.openxmlformats.org/officeDocument/2006/customXml" ds:itemID="{0E4DB52E-3C78-4CD6-8020-812FC0985E5D}">
  <ds:schemaRefs>
    <ds:schemaRef ds:uri="ESRI.ArcGIS.Mapping.OfficeIntegration.PowerPointInfo"/>
  </ds:schemaRefs>
</ds:datastoreItem>
</file>

<file path=customXml/itemProps20.xml><?xml version="1.0" encoding="utf-8"?>
<ds:datastoreItem xmlns:ds="http://schemas.openxmlformats.org/officeDocument/2006/customXml" ds:itemID="{316A5649-F9CE-4C65-8DD5-E6D5672EAE88}">
  <ds:schemaRefs>
    <ds:schemaRef ds:uri="ESRI.ArcGIS.Mapping.OfficeIntegration.PowerPointInfo"/>
  </ds:schemaRefs>
</ds:datastoreItem>
</file>

<file path=customXml/itemProps21.xml><?xml version="1.0" encoding="utf-8"?>
<ds:datastoreItem xmlns:ds="http://schemas.openxmlformats.org/officeDocument/2006/customXml" ds:itemID="{2FEBDAF5-DB72-40B5-9A4A-BE1D76FBE881}">
  <ds:schemaRefs>
    <ds:schemaRef ds:uri="ESRI.ArcGIS.Mapping.OfficeIntegration.PowerPointInfo"/>
  </ds:schemaRefs>
</ds:datastoreItem>
</file>

<file path=customXml/itemProps22.xml><?xml version="1.0" encoding="utf-8"?>
<ds:datastoreItem xmlns:ds="http://schemas.openxmlformats.org/officeDocument/2006/customXml" ds:itemID="{8E9E20BB-F3AE-48E3-BB36-AD1B2AB41C4D}">
  <ds:schemaRefs>
    <ds:schemaRef ds:uri="ESRI.ArcGIS.Mapping.OfficeIntegration.PowerPointInfo"/>
  </ds:schemaRefs>
</ds:datastoreItem>
</file>

<file path=customXml/itemProps23.xml><?xml version="1.0" encoding="utf-8"?>
<ds:datastoreItem xmlns:ds="http://schemas.openxmlformats.org/officeDocument/2006/customXml" ds:itemID="{ED1F9D15-B55E-4057-9254-E1BB14616C1B}">
  <ds:schemaRefs>
    <ds:schemaRef ds:uri="ESRI.ArcGIS.Mapping.OfficeIntegration.PowerPointInfo"/>
  </ds:schemaRefs>
</ds:datastoreItem>
</file>

<file path=customXml/itemProps24.xml><?xml version="1.0" encoding="utf-8"?>
<ds:datastoreItem xmlns:ds="http://schemas.openxmlformats.org/officeDocument/2006/customXml" ds:itemID="{EC3ABAE6-AF29-46B3-9EE5-1B87F34085BD}">
  <ds:schemaRefs>
    <ds:schemaRef ds:uri="ESRI.ArcGIS.Mapping.OfficeIntegration.PowerPointInfo"/>
  </ds:schemaRefs>
</ds:datastoreItem>
</file>

<file path=customXml/itemProps25.xml><?xml version="1.0" encoding="utf-8"?>
<ds:datastoreItem xmlns:ds="http://schemas.openxmlformats.org/officeDocument/2006/customXml" ds:itemID="{3961CA7A-60DA-4BD0-B9F6-DAE8FEB03195}">
  <ds:schemaRefs>
    <ds:schemaRef ds:uri="ESRI.ArcGIS.Mapping.OfficeIntegration.PowerPointInfo"/>
  </ds:schemaRefs>
</ds:datastoreItem>
</file>

<file path=customXml/itemProps26.xml><?xml version="1.0" encoding="utf-8"?>
<ds:datastoreItem xmlns:ds="http://schemas.openxmlformats.org/officeDocument/2006/customXml" ds:itemID="{4A097CF8-38FC-474A-918E-44F4082C58C9}">
  <ds:schemaRefs>
    <ds:schemaRef ds:uri="ESRI.ArcGIS.Mapping.OfficeIntegration.PowerPointInfo"/>
  </ds:schemaRefs>
</ds:datastoreItem>
</file>

<file path=customXml/itemProps27.xml><?xml version="1.0" encoding="utf-8"?>
<ds:datastoreItem xmlns:ds="http://schemas.openxmlformats.org/officeDocument/2006/customXml" ds:itemID="{27419CB4-D148-43B8-A4A2-0127FFF62939}">
  <ds:schemaRefs>
    <ds:schemaRef ds:uri="ESRI.ArcGIS.Mapping.OfficeIntegration.PowerPointInfo"/>
  </ds:schemaRefs>
</ds:datastoreItem>
</file>

<file path=customXml/itemProps28.xml><?xml version="1.0" encoding="utf-8"?>
<ds:datastoreItem xmlns:ds="http://schemas.openxmlformats.org/officeDocument/2006/customXml" ds:itemID="{C6DB1521-E624-4ECB-8B12-A7CD9F17430E}">
  <ds:schemaRefs>
    <ds:schemaRef ds:uri="ESRI.ArcGIS.Mapping.OfficeIntegration.PowerPointInfo"/>
  </ds:schemaRefs>
</ds:datastoreItem>
</file>

<file path=customXml/itemProps29.xml><?xml version="1.0" encoding="utf-8"?>
<ds:datastoreItem xmlns:ds="http://schemas.openxmlformats.org/officeDocument/2006/customXml" ds:itemID="{8D686133-2415-4BCD-95A1-13AFF154161F}">
  <ds:schemaRefs>
    <ds:schemaRef ds:uri="ESRI.ArcGIS.Mapping.OfficeIntegration.PowerPointInfo"/>
  </ds:schemaRefs>
</ds:datastoreItem>
</file>

<file path=customXml/itemProps3.xml><?xml version="1.0" encoding="utf-8"?>
<ds:datastoreItem xmlns:ds="http://schemas.openxmlformats.org/officeDocument/2006/customXml" ds:itemID="{3D5A80E5-771E-4981-8598-D3CE10A2732D}">
  <ds:schemaRefs>
    <ds:schemaRef ds:uri="ESRI.ArcGIS.Mapping.OfficeIntegration.PowerPointInfo"/>
  </ds:schemaRefs>
</ds:datastoreItem>
</file>

<file path=customXml/itemProps30.xml><?xml version="1.0" encoding="utf-8"?>
<ds:datastoreItem xmlns:ds="http://schemas.openxmlformats.org/officeDocument/2006/customXml" ds:itemID="{56788768-DC45-4CCE-BB36-B36323B1B665}">
  <ds:schemaRefs>
    <ds:schemaRef ds:uri="ESRI.ArcGIS.Mapping.OfficeIntegration.PowerPointInfo"/>
  </ds:schemaRefs>
</ds:datastoreItem>
</file>

<file path=customXml/itemProps31.xml><?xml version="1.0" encoding="utf-8"?>
<ds:datastoreItem xmlns:ds="http://schemas.openxmlformats.org/officeDocument/2006/customXml" ds:itemID="{6CEA60B3-8643-43E3-8F44-AA5573154670}">
  <ds:schemaRefs>
    <ds:schemaRef ds:uri="ESRI.ArcGIS.Mapping.OfficeIntegration.PowerPointInfo"/>
  </ds:schemaRefs>
</ds:datastoreItem>
</file>

<file path=customXml/itemProps32.xml><?xml version="1.0" encoding="utf-8"?>
<ds:datastoreItem xmlns:ds="http://schemas.openxmlformats.org/officeDocument/2006/customXml" ds:itemID="{2BF74A62-8868-420C-BA0C-D57D56DB39EA}">
  <ds:schemaRefs>
    <ds:schemaRef ds:uri="ESRI.ArcGIS.Mapping.OfficeIntegration.PowerPointInfo"/>
  </ds:schemaRefs>
</ds:datastoreItem>
</file>

<file path=customXml/itemProps33.xml><?xml version="1.0" encoding="utf-8"?>
<ds:datastoreItem xmlns:ds="http://schemas.openxmlformats.org/officeDocument/2006/customXml" ds:itemID="{50C2697F-8C54-496B-8E92-E52BD1418E2C}">
  <ds:schemaRefs>
    <ds:schemaRef ds:uri="ESRI.ArcGIS.Mapping.OfficeIntegration.PowerPointInfo"/>
  </ds:schemaRefs>
</ds:datastoreItem>
</file>

<file path=customXml/itemProps34.xml><?xml version="1.0" encoding="utf-8"?>
<ds:datastoreItem xmlns:ds="http://schemas.openxmlformats.org/officeDocument/2006/customXml" ds:itemID="{FCB5D637-B8D5-4C36-88C7-D2EF66D3FB36}">
  <ds:schemaRefs>
    <ds:schemaRef ds:uri="ESRI.ArcGIS.Mapping.OfficeIntegration.PowerPointInfo"/>
  </ds:schemaRefs>
</ds:datastoreItem>
</file>

<file path=customXml/itemProps35.xml><?xml version="1.0" encoding="utf-8"?>
<ds:datastoreItem xmlns:ds="http://schemas.openxmlformats.org/officeDocument/2006/customXml" ds:itemID="{F624A841-9E77-4093-9231-65DF7DD2ABC9}">
  <ds:schemaRefs>
    <ds:schemaRef ds:uri="ESRI.ArcGIS.Mapping.OfficeIntegration.PowerPointInfo"/>
  </ds:schemaRefs>
</ds:datastoreItem>
</file>

<file path=customXml/itemProps36.xml><?xml version="1.0" encoding="utf-8"?>
<ds:datastoreItem xmlns:ds="http://schemas.openxmlformats.org/officeDocument/2006/customXml" ds:itemID="{1A65F100-0ACB-4E5E-AE86-43A930BBFEB0}">
  <ds:schemaRefs>
    <ds:schemaRef ds:uri="ESRI.ArcGIS.Mapping.OfficeIntegration.PowerPointInfo"/>
  </ds:schemaRefs>
</ds:datastoreItem>
</file>

<file path=customXml/itemProps37.xml><?xml version="1.0" encoding="utf-8"?>
<ds:datastoreItem xmlns:ds="http://schemas.openxmlformats.org/officeDocument/2006/customXml" ds:itemID="{48055448-C17E-4077-BF25-A8AA122B1873}">
  <ds:schemaRefs>
    <ds:schemaRef ds:uri="ESRI.ArcGIS.Mapping.OfficeIntegration.PowerPointInfo"/>
  </ds:schemaRefs>
</ds:datastoreItem>
</file>

<file path=customXml/itemProps38.xml><?xml version="1.0" encoding="utf-8"?>
<ds:datastoreItem xmlns:ds="http://schemas.openxmlformats.org/officeDocument/2006/customXml" ds:itemID="{82209A41-FE3A-4428-9491-52747522DA64}">
  <ds:schemaRefs>
    <ds:schemaRef ds:uri="ESRI.ArcGIS.Mapping.OfficeIntegration.PowerPointInfo"/>
  </ds:schemaRefs>
</ds:datastoreItem>
</file>

<file path=customXml/itemProps39.xml><?xml version="1.0" encoding="utf-8"?>
<ds:datastoreItem xmlns:ds="http://schemas.openxmlformats.org/officeDocument/2006/customXml" ds:itemID="{91BD7DAD-3528-4A67-A691-9A42FB213553}">
  <ds:schemaRefs>
    <ds:schemaRef ds:uri="ESRI.ArcGIS.Mapping.OfficeIntegration.PowerPointInfo"/>
  </ds:schemaRefs>
</ds:datastoreItem>
</file>

<file path=customXml/itemProps4.xml><?xml version="1.0" encoding="utf-8"?>
<ds:datastoreItem xmlns:ds="http://schemas.openxmlformats.org/officeDocument/2006/customXml" ds:itemID="{2377D707-0C73-42D4-BE16-EB425B591800}">
  <ds:schemaRefs>
    <ds:schemaRef ds:uri="ESRI.ArcGIS.Mapping.OfficeIntegration.PowerPointInfo"/>
  </ds:schemaRefs>
</ds:datastoreItem>
</file>

<file path=customXml/itemProps40.xml><?xml version="1.0" encoding="utf-8"?>
<ds:datastoreItem xmlns:ds="http://schemas.openxmlformats.org/officeDocument/2006/customXml" ds:itemID="{784763A0-0E4E-447B-AB3A-E462C0F92EDB}">
  <ds:schemaRefs>
    <ds:schemaRef ds:uri="ESRI.ArcGIS.Mapping.OfficeIntegration.PowerPointInfo"/>
  </ds:schemaRefs>
</ds:datastoreItem>
</file>

<file path=customXml/itemProps41.xml><?xml version="1.0" encoding="utf-8"?>
<ds:datastoreItem xmlns:ds="http://schemas.openxmlformats.org/officeDocument/2006/customXml" ds:itemID="{DBE88F5F-7936-47BC-AB16-904006F65567}">
  <ds:schemaRefs>
    <ds:schemaRef ds:uri="ESRI.ArcGIS.Mapping.OfficeIntegration.PowerPointInfo"/>
  </ds:schemaRefs>
</ds:datastoreItem>
</file>

<file path=customXml/itemProps42.xml><?xml version="1.0" encoding="utf-8"?>
<ds:datastoreItem xmlns:ds="http://schemas.openxmlformats.org/officeDocument/2006/customXml" ds:itemID="{06F46567-DFBE-4843-BC65-0CFADB51D80A}">
  <ds:schemaRefs>
    <ds:schemaRef ds:uri="ESRI.ArcGIS.Mapping.OfficeIntegration.PowerPointInfo"/>
  </ds:schemaRefs>
</ds:datastoreItem>
</file>

<file path=customXml/itemProps43.xml><?xml version="1.0" encoding="utf-8"?>
<ds:datastoreItem xmlns:ds="http://schemas.openxmlformats.org/officeDocument/2006/customXml" ds:itemID="{341E82B6-8851-4472-9EF1-CAA494CF7C1E}">
  <ds:schemaRefs>
    <ds:schemaRef ds:uri="ESRI.ArcGIS.Mapping.OfficeIntegration.PowerPointInfo"/>
  </ds:schemaRefs>
</ds:datastoreItem>
</file>

<file path=customXml/itemProps44.xml><?xml version="1.0" encoding="utf-8"?>
<ds:datastoreItem xmlns:ds="http://schemas.openxmlformats.org/officeDocument/2006/customXml" ds:itemID="{0A781242-92B6-40E2-A97B-370D2EC8842C}">
  <ds:schemaRefs>
    <ds:schemaRef ds:uri="ESRI.ArcGIS.Mapping.OfficeIntegration.PowerPointInfo"/>
  </ds:schemaRefs>
</ds:datastoreItem>
</file>

<file path=customXml/itemProps45.xml><?xml version="1.0" encoding="utf-8"?>
<ds:datastoreItem xmlns:ds="http://schemas.openxmlformats.org/officeDocument/2006/customXml" ds:itemID="{11EAE1D3-18BF-4A02-8DFE-04041D629E9B}">
  <ds:schemaRefs>
    <ds:schemaRef ds:uri="ESRI.ArcGIS.Mapping.OfficeIntegration.PowerPointInfo"/>
  </ds:schemaRefs>
</ds:datastoreItem>
</file>

<file path=customXml/itemProps46.xml><?xml version="1.0" encoding="utf-8"?>
<ds:datastoreItem xmlns:ds="http://schemas.openxmlformats.org/officeDocument/2006/customXml" ds:itemID="{B63E56A9-60AF-45BF-9FC1-3E67CA3C4F75}">
  <ds:schemaRefs>
    <ds:schemaRef ds:uri="ESRI.ArcGIS.Mapping.OfficeIntegration.PowerPointInfo"/>
  </ds:schemaRefs>
</ds:datastoreItem>
</file>

<file path=customXml/itemProps47.xml><?xml version="1.0" encoding="utf-8"?>
<ds:datastoreItem xmlns:ds="http://schemas.openxmlformats.org/officeDocument/2006/customXml" ds:itemID="{0086A346-9F30-4B6A-AD95-9AF6130DB148}">
  <ds:schemaRefs>
    <ds:schemaRef ds:uri="ESRI.ArcGIS.Mapping.OfficeIntegration.PowerPointInfo"/>
  </ds:schemaRefs>
</ds:datastoreItem>
</file>

<file path=customXml/itemProps48.xml><?xml version="1.0" encoding="utf-8"?>
<ds:datastoreItem xmlns:ds="http://schemas.openxmlformats.org/officeDocument/2006/customXml" ds:itemID="{D5E96493-223B-490E-851D-F65F53AF4104}">
  <ds:schemaRefs>
    <ds:schemaRef ds:uri="ESRI.ArcGIS.Mapping.OfficeIntegration.PowerPointInfo"/>
  </ds:schemaRefs>
</ds:datastoreItem>
</file>

<file path=customXml/itemProps5.xml><?xml version="1.0" encoding="utf-8"?>
<ds:datastoreItem xmlns:ds="http://schemas.openxmlformats.org/officeDocument/2006/customXml" ds:itemID="{0D424CF4-5A30-4D26-BA76-FB44AC726D2A}">
  <ds:schemaRefs>
    <ds:schemaRef ds:uri="ESRI.ArcGIS.Mapping.OfficeIntegration.PowerPointInfo"/>
  </ds:schemaRefs>
</ds:datastoreItem>
</file>

<file path=customXml/itemProps6.xml><?xml version="1.0" encoding="utf-8"?>
<ds:datastoreItem xmlns:ds="http://schemas.openxmlformats.org/officeDocument/2006/customXml" ds:itemID="{B7E7913B-63FB-414F-9180-1500AE8299DF}">
  <ds:schemaRefs>
    <ds:schemaRef ds:uri="ESRI.ArcGIS.Mapping.OfficeIntegration.PowerPointInfo"/>
  </ds:schemaRefs>
</ds:datastoreItem>
</file>

<file path=customXml/itemProps7.xml><?xml version="1.0" encoding="utf-8"?>
<ds:datastoreItem xmlns:ds="http://schemas.openxmlformats.org/officeDocument/2006/customXml" ds:itemID="{56AD5D0A-D19A-4C15-936D-0DDD5F781FD1}">
  <ds:schemaRefs>
    <ds:schemaRef ds:uri="ESRI.ArcGIS.Mapping.OfficeIntegration.PowerPointInfo"/>
  </ds:schemaRefs>
</ds:datastoreItem>
</file>

<file path=customXml/itemProps8.xml><?xml version="1.0" encoding="utf-8"?>
<ds:datastoreItem xmlns:ds="http://schemas.openxmlformats.org/officeDocument/2006/customXml" ds:itemID="{3C084D5B-E59D-4D07-BD7A-0B41E64510E2}">
  <ds:schemaRefs>
    <ds:schemaRef ds:uri="ESRI.ArcGIS.Mapping.OfficeIntegration.PowerPointInfo"/>
  </ds:schemaRefs>
</ds:datastoreItem>
</file>

<file path=customXml/itemProps9.xml><?xml version="1.0" encoding="utf-8"?>
<ds:datastoreItem xmlns:ds="http://schemas.openxmlformats.org/officeDocument/2006/customXml" ds:itemID="{68F42AD5-6173-44B2-A372-1C5A608FDABE}">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60028</TotalTime>
  <Words>2303</Words>
  <Application>Microsoft Office PowerPoint</Application>
  <PresentationFormat>On-screen Show (4:3)</PresentationFormat>
  <Paragraphs>447</Paragraphs>
  <Slides>70</Slides>
  <Notes>68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70</vt:i4>
      </vt:variant>
    </vt:vector>
  </HeadingPairs>
  <TitlesOfParts>
    <vt:vector size="79" baseType="lpstr">
      <vt:lpstr>Arial</vt:lpstr>
      <vt:lpstr>Calibri</vt:lpstr>
      <vt:lpstr>Georgia</vt:lpstr>
      <vt:lpstr>Google Sans</vt:lpstr>
      <vt:lpstr>Google Sans Text</vt:lpstr>
      <vt:lpstr>SF Pro Display</vt:lpstr>
      <vt:lpstr>SF Pro Text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dc:creator>
  <cp:lastModifiedBy>Amy Luckiewicz</cp:lastModifiedBy>
  <cp:revision>286</cp:revision>
  <cp:lastPrinted>2021-11-19T18:00:59Z</cp:lastPrinted>
  <dcterms:created xsi:type="dcterms:W3CDTF">2017-06-05T14:21:52Z</dcterms:created>
  <dcterms:modified xsi:type="dcterms:W3CDTF">2024-04-01T14:21:12Z</dcterms:modified>
</cp:coreProperties>
</file>